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76" r:id="rId11"/>
    <p:sldId id="266" r:id="rId12"/>
    <p:sldId id="267" r:id="rId13"/>
    <p:sldId id="268" r:id="rId14"/>
    <p:sldId id="269" r:id="rId15"/>
    <p:sldId id="270" r:id="rId16"/>
    <p:sldId id="271" r:id="rId17"/>
    <p:sldId id="272" r:id="rId18"/>
    <p:sldId id="273" r:id="rId19"/>
    <p:sldId id="274" r:id="rId20"/>
    <p:sldId id="27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p:kiosk/>
    <p:sldRg st="1" end="21"/>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20" autoAdjust="0"/>
    <p:restoredTop sz="86356" autoAdjust="0"/>
  </p:normalViewPr>
  <p:slideViewPr>
    <p:cSldViewPr snapToGrid="0" snapToObjects="1">
      <p:cViewPr varScale="1">
        <p:scale>
          <a:sx n="70" d="100"/>
          <a:sy n="70" d="100"/>
        </p:scale>
        <p:origin x="-11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4FE14E-9249-CB4C-A3DD-F624F27F960A}" type="datetimeFigureOut">
              <a:rPr lang="en-US" smtClean="0"/>
              <a:t>5/4/15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C6BB50-892D-C149-AB45-D253E2C29EE3}" type="slidenum">
              <a:rPr lang="en-US" smtClean="0"/>
              <a:t>‹#›</a:t>
            </a:fld>
            <a:endParaRPr lang="en-US"/>
          </a:p>
        </p:txBody>
      </p:sp>
    </p:spTree>
    <p:extLst>
      <p:ext uri="{BB962C8B-B14F-4D97-AF65-F5344CB8AC3E}">
        <p14:creationId xmlns:p14="http://schemas.microsoft.com/office/powerpoint/2010/main" val="30580725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C6BB50-892D-C149-AB45-D253E2C29EE3}" type="slidenum">
              <a:rPr lang="en-US" smtClean="0"/>
              <a:t>1</a:t>
            </a:fld>
            <a:endParaRPr lang="en-US"/>
          </a:p>
        </p:txBody>
      </p:sp>
    </p:spTree>
    <p:extLst>
      <p:ext uri="{BB962C8B-B14F-4D97-AF65-F5344CB8AC3E}">
        <p14:creationId xmlns:p14="http://schemas.microsoft.com/office/powerpoint/2010/main" val="4211312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C6BB50-892D-C149-AB45-D253E2C29EE3}" type="slidenum">
              <a:rPr lang="en-US" smtClean="0"/>
              <a:t>15</a:t>
            </a:fld>
            <a:endParaRPr lang="en-US"/>
          </a:p>
        </p:txBody>
      </p:sp>
    </p:spTree>
    <p:extLst>
      <p:ext uri="{BB962C8B-B14F-4D97-AF65-F5344CB8AC3E}">
        <p14:creationId xmlns:p14="http://schemas.microsoft.com/office/powerpoint/2010/main" val="3281279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C6BB50-892D-C149-AB45-D253E2C29EE3}" type="slidenum">
              <a:rPr lang="en-US" smtClean="0"/>
              <a:t>20</a:t>
            </a:fld>
            <a:endParaRPr lang="en-US"/>
          </a:p>
        </p:txBody>
      </p:sp>
    </p:spTree>
    <p:extLst>
      <p:ext uri="{BB962C8B-B14F-4D97-AF65-F5344CB8AC3E}">
        <p14:creationId xmlns:p14="http://schemas.microsoft.com/office/powerpoint/2010/main" val="2850056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C6BB50-892D-C149-AB45-D253E2C29EE3}" type="slidenum">
              <a:rPr lang="en-US" smtClean="0"/>
              <a:t>2</a:t>
            </a:fld>
            <a:endParaRPr lang="en-US"/>
          </a:p>
        </p:txBody>
      </p:sp>
    </p:spTree>
    <p:extLst>
      <p:ext uri="{BB962C8B-B14F-4D97-AF65-F5344CB8AC3E}">
        <p14:creationId xmlns:p14="http://schemas.microsoft.com/office/powerpoint/2010/main" val="605388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 http://</a:t>
            </a:r>
            <a:r>
              <a:rPr lang="en-US" dirty="0" err="1" smtClean="0"/>
              <a:t>euranetplus-inside.eu</a:t>
            </a:r>
            <a:r>
              <a:rPr lang="en-US" dirty="0" smtClean="0"/>
              <a:t>/prostitution-targeting-the-sex-buyers/</a:t>
            </a:r>
          </a:p>
          <a:p>
            <a:endParaRPr lang="en-US" dirty="0"/>
          </a:p>
        </p:txBody>
      </p:sp>
      <p:sp>
        <p:nvSpPr>
          <p:cNvPr id="4" name="Slide Number Placeholder 3"/>
          <p:cNvSpPr>
            <a:spLocks noGrp="1"/>
          </p:cNvSpPr>
          <p:nvPr>
            <p:ph type="sldNum" sz="quarter" idx="10"/>
          </p:nvPr>
        </p:nvSpPr>
        <p:spPr/>
        <p:txBody>
          <a:bodyPr/>
          <a:lstStyle/>
          <a:p>
            <a:fld id="{CFC6BB50-892D-C149-AB45-D253E2C29EE3}" type="slidenum">
              <a:rPr lang="en-US" smtClean="0"/>
              <a:t>3</a:t>
            </a:fld>
            <a:endParaRPr lang="en-US"/>
          </a:p>
        </p:txBody>
      </p:sp>
    </p:spTree>
    <p:extLst>
      <p:ext uri="{BB962C8B-B14F-4D97-AF65-F5344CB8AC3E}">
        <p14:creationId xmlns:p14="http://schemas.microsoft.com/office/powerpoint/2010/main" val="4226872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 http://</a:t>
            </a:r>
            <a:r>
              <a:rPr lang="en-US" dirty="0" err="1" smtClean="0"/>
              <a:t>www.elephantjournal.com</a:t>
            </a:r>
            <a:r>
              <a:rPr lang="en-US" dirty="0" smtClean="0"/>
              <a:t>/2014/01/6-ways-to-have-radically-intimate-sex-zoe-kors/</a:t>
            </a:r>
            <a:endParaRPr lang="en-US" dirty="0"/>
          </a:p>
        </p:txBody>
      </p:sp>
      <p:sp>
        <p:nvSpPr>
          <p:cNvPr id="4" name="Slide Number Placeholder 3"/>
          <p:cNvSpPr>
            <a:spLocks noGrp="1"/>
          </p:cNvSpPr>
          <p:nvPr>
            <p:ph type="sldNum" sz="quarter" idx="10"/>
          </p:nvPr>
        </p:nvSpPr>
        <p:spPr/>
        <p:txBody>
          <a:bodyPr/>
          <a:lstStyle/>
          <a:p>
            <a:fld id="{CFC6BB50-892D-C149-AB45-D253E2C29EE3}" type="slidenum">
              <a:rPr lang="en-US" smtClean="0"/>
              <a:t>4</a:t>
            </a:fld>
            <a:endParaRPr lang="en-US"/>
          </a:p>
        </p:txBody>
      </p:sp>
    </p:spTree>
    <p:extLst>
      <p:ext uri="{BB962C8B-B14F-4D97-AF65-F5344CB8AC3E}">
        <p14:creationId xmlns:p14="http://schemas.microsoft.com/office/powerpoint/2010/main" val="1764797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 http://</a:t>
            </a:r>
            <a:r>
              <a:rPr lang="en-US" dirty="0" err="1" smtClean="0"/>
              <a:t>www.stthomasaquinasparish.org</a:t>
            </a:r>
            <a:r>
              <a:rPr lang="en-US" dirty="0" smtClean="0"/>
              <a:t>/</a:t>
            </a:r>
            <a:r>
              <a:rPr lang="en-US" dirty="0" err="1" smtClean="0"/>
              <a:t>webpics</a:t>
            </a:r>
            <a:r>
              <a:rPr lang="en-US" dirty="0" smtClean="0"/>
              <a:t>/</a:t>
            </a:r>
            <a:r>
              <a:rPr lang="en-US" dirty="0" err="1" smtClean="0"/>
              <a:t>stthomas.jpg</a:t>
            </a:r>
            <a:endParaRPr lang="en-US" dirty="0" smtClean="0"/>
          </a:p>
          <a:p>
            <a:r>
              <a:rPr lang="en-US" dirty="0" smtClean="0"/>
              <a:t>Quote: http://</a:t>
            </a:r>
            <a:r>
              <a:rPr lang="en-US" dirty="0" err="1" smtClean="0"/>
              <a:t>dangerousminds.net</a:t>
            </a:r>
            <a:r>
              <a:rPr lang="en-US" dirty="0" smtClean="0"/>
              <a:t>/comments/</a:t>
            </a:r>
            <a:r>
              <a:rPr lang="en-US" dirty="0" err="1" smtClean="0"/>
              <a:t>a_handy_guide_to_sex_in_the_middle_ages</a:t>
            </a:r>
            <a:endParaRPr lang="en-US" dirty="0"/>
          </a:p>
        </p:txBody>
      </p:sp>
      <p:sp>
        <p:nvSpPr>
          <p:cNvPr id="4" name="Slide Number Placeholder 3"/>
          <p:cNvSpPr>
            <a:spLocks noGrp="1"/>
          </p:cNvSpPr>
          <p:nvPr>
            <p:ph type="sldNum" sz="quarter" idx="10"/>
          </p:nvPr>
        </p:nvSpPr>
        <p:spPr/>
        <p:txBody>
          <a:bodyPr/>
          <a:lstStyle/>
          <a:p>
            <a:fld id="{CFC6BB50-892D-C149-AB45-D253E2C29EE3}" type="slidenum">
              <a:rPr lang="en-US" smtClean="0"/>
              <a:t>5</a:t>
            </a:fld>
            <a:endParaRPr lang="en-US"/>
          </a:p>
        </p:txBody>
      </p:sp>
    </p:spTree>
    <p:extLst>
      <p:ext uri="{BB962C8B-B14F-4D97-AF65-F5344CB8AC3E}">
        <p14:creationId xmlns:p14="http://schemas.microsoft.com/office/powerpoint/2010/main" val="2525997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TVPA from </a:t>
            </a:r>
            <a:r>
              <a:rPr lang="en-US" sz="1200" dirty="0" err="1" smtClean="0"/>
              <a:t>www.polarisproject.org</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CFC6BB50-892D-C149-AB45-D253E2C29EE3}" type="slidenum">
              <a:rPr lang="en-US" smtClean="0"/>
              <a:t>10</a:t>
            </a:fld>
            <a:endParaRPr lang="en-US"/>
          </a:p>
        </p:txBody>
      </p:sp>
    </p:spTree>
    <p:extLst>
      <p:ext uri="{BB962C8B-B14F-4D97-AF65-F5344CB8AC3E}">
        <p14:creationId xmlns:p14="http://schemas.microsoft.com/office/powerpoint/2010/main" val="826721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sexworkersproject.org</a:t>
            </a:r>
            <a:r>
              <a:rPr lang="en-US" dirty="0" smtClean="0"/>
              <a:t>/media-toolkit/downloads/05-HumanTraffickingAndSexWork.pdf</a:t>
            </a:r>
            <a:endParaRPr lang="en-US" dirty="0"/>
          </a:p>
        </p:txBody>
      </p:sp>
      <p:sp>
        <p:nvSpPr>
          <p:cNvPr id="4" name="Slide Number Placeholder 3"/>
          <p:cNvSpPr>
            <a:spLocks noGrp="1"/>
          </p:cNvSpPr>
          <p:nvPr>
            <p:ph type="sldNum" sz="quarter" idx="10"/>
          </p:nvPr>
        </p:nvSpPr>
        <p:spPr/>
        <p:txBody>
          <a:bodyPr/>
          <a:lstStyle/>
          <a:p>
            <a:fld id="{CFC6BB50-892D-C149-AB45-D253E2C29EE3}" type="slidenum">
              <a:rPr lang="en-US" smtClean="0"/>
              <a:t>12</a:t>
            </a:fld>
            <a:endParaRPr lang="en-US"/>
          </a:p>
        </p:txBody>
      </p:sp>
    </p:spTree>
    <p:extLst>
      <p:ext uri="{BB962C8B-B14F-4D97-AF65-F5344CB8AC3E}">
        <p14:creationId xmlns:p14="http://schemas.microsoft.com/office/powerpoint/2010/main" val="2895244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static.guim.co.uk</a:t>
            </a:r>
            <a:r>
              <a:rPr lang="en-US" dirty="0" smtClean="0"/>
              <a:t>/sys-images/Guardian/Pix/pictures/2011/8/3/1312366607391/Sex-workers-and-clients-i-008.jpg</a:t>
            </a:r>
            <a:endParaRPr lang="en-US" dirty="0"/>
          </a:p>
        </p:txBody>
      </p:sp>
      <p:sp>
        <p:nvSpPr>
          <p:cNvPr id="4" name="Slide Number Placeholder 3"/>
          <p:cNvSpPr>
            <a:spLocks noGrp="1"/>
          </p:cNvSpPr>
          <p:nvPr>
            <p:ph type="sldNum" sz="quarter" idx="10"/>
          </p:nvPr>
        </p:nvSpPr>
        <p:spPr/>
        <p:txBody>
          <a:bodyPr/>
          <a:lstStyle/>
          <a:p>
            <a:fld id="{CFC6BB50-892D-C149-AB45-D253E2C29EE3}" type="slidenum">
              <a:rPr lang="en-US" smtClean="0"/>
              <a:t>13</a:t>
            </a:fld>
            <a:endParaRPr lang="en-US"/>
          </a:p>
        </p:txBody>
      </p:sp>
    </p:spTree>
    <p:extLst>
      <p:ext uri="{BB962C8B-B14F-4D97-AF65-F5344CB8AC3E}">
        <p14:creationId xmlns:p14="http://schemas.microsoft.com/office/powerpoint/2010/main" val="3065307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CFC6BB50-892D-C149-AB45-D253E2C29EE3}" type="slidenum">
              <a:rPr lang="en-US" smtClean="0"/>
              <a:t>14</a:t>
            </a:fld>
            <a:endParaRPr lang="en-US"/>
          </a:p>
        </p:txBody>
      </p:sp>
    </p:spTree>
    <p:extLst>
      <p:ext uri="{BB962C8B-B14F-4D97-AF65-F5344CB8AC3E}">
        <p14:creationId xmlns:p14="http://schemas.microsoft.com/office/powerpoint/2010/main" val="904048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EA120A87-3676-2641-9A6A-D0FE1887EDCF}" type="datetimeFigureOut">
              <a:rPr lang="en-US" smtClean="0"/>
              <a:t>5/4/15</a:t>
            </a:fld>
            <a:endParaRPr lang="en-US"/>
          </a:p>
        </p:txBody>
      </p:sp>
      <p:sp>
        <p:nvSpPr>
          <p:cNvPr id="17" name="Slide Number Placeholder 16"/>
          <p:cNvSpPr>
            <a:spLocks noGrp="1"/>
          </p:cNvSpPr>
          <p:nvPr>
            <p:ph type="sldNum" sz="quarter" idx="11"/>
          </p:nvPr>
        </p:nvSpPr>
        <p:spPr/>
        <p:txBody>
          <a:bodyPr/>
          <a:lstStyle/>
          <a:p>
            <a:fld id="{6E2D2B3B-882E-40F3-A32F-6DD516915044}" type="slidenum">
              <a:rPr lang="en-US" smtClean="0"/>
              <a:pPr/>
              <a:t>‹#›</a:t>
            </a:fld>
            <a:endParaRPr lang="en-US" dirty="0"/>
          </a:p>
        </p:txBody>
      </p:sp>
      <p:sp>
        <p:nvSpPr>
          <p:cNvPr id="19" name="Footer Placeholder 1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120A87-3676-2641-9A6A-D0FE1887EDCF}" type="datetimeFigureOut">
              <a:rPr lang="en-US" smtClean="0"/>
              <a:t>5/4/15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8AAC1-B8B8-F74B-894D-63A19978EED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120A87-3676-2641-9A6A-D0FE1887EDCF}" type="datetimeFigureOut">
              <a:rPr lang="en-US" smtClean="0"/>
              <a:t>5/4/15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8AAC1-B8B8-F74B-894D-63A19978EED3}"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EA120A87-3676-2641-9A6A-D0FE1887EDCF}" type="datetimeFigureOut">
              <a:rPr lang="en-US" smtClean="0"/>
              <a:t>5/4/15</a:t>
            </a:fld>
            <a:endParaRPr lang="en-US"/>
          </a:p>
        </p:txBody>
      </p:sp>
      <p:sp>
        <p:nvSpPr>
          <p:cNvPr id="12" name="Slide Number Placeholder 11"/>
          <p:cNvSpPr>
            <a:spLocks noGrp="1"/>
          </p:cNvSpPr>
          <p:nvPr>
            <p:ph type="sldNum" sz="quarter" idx="15"/>
          </p:nvPr>
        </p:nvSpPr>
        <p:spPr/>
        <p:txBody>
          <a:bodyPr/>
          <a:lstStyle/>
          <a:p>
            <a:fld id="{CA58AAC1-B8B8-F74B-894D-63A19978EED3}"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EA120A87-3676-2641-9A6A-D0FE1887EDCF}" type="datetimeFigureOut">
              <a:rPr lang="en-US" smtClean="0"/>
              <a:t>5/4/15</a:t>
            </a:fld>
            <a:endParaRPr lang="en-US"/>
          </a:p>
        </p:txBody>
      </p:sp>
      <p:sp>
        <p:nvSpPr>
          <p:cNvPr id="14" name="Slide Number Placeholder 13"/>
          <p:cNvSpPr>
            <a:spLocks noGrp="1"/>
          </p:cNvSpPr>
          <p:nvPr>
            <p:ph type="sldNum" sz="quarter" idx="11"/>
          </p:nvPr>
        </p:nvSpPr>
        <p:spPr/>
        <p:txBody>
          <a:bodyPr/>
          <a:lstStyle/>
          <a:p>
            <a:fld id="{CA58AAC1-B8B8-F74B-894D-63A19978EED3}"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EA120A87-3676-2641-9A6A-D0FE1887EDCF}" type="datetimeFigureOut">
              <a:rPr lang="en-US" smtClean="0"/>
              <a:t>5/4/15</a:t>
            </a:fld>
            <a:endParaRPr lang="en-US"/>
          </a:p>
        </p:txBody>
      </p:sp>
      <p:sp>
        <p:nvSpPr>
          <p:cNvPr id="12" name="Slide Number Placeholder 11"/>
          <p:cNvSpPr>
            <a:spLocks noGrp="1"/>
          </p:cNvSpPr>
          <p:nvPr>
            <p:ph type="sldNum" sz="quarter" idx="16"/>
          </p:nvPr>
        </p:nvSpPr>
        <p:spPr/>
        <p:txBody>
          <a:bodyPr/>
          <a:lstStyle/>
          <a:p>
            <a:fld id="{CA58AAC1-B8B8-F74B-894D-63A19978EED3}"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EA120A87-3676-2641-9A6A-D0FE1887EDCF}" type="datetimeFigureOut">
              <a:rPr lang="en-US" smtClean="0"/>
              <a:t>5/4/15</a:t>
            </a:fld>
            <a:endParaRPr lang="en-US"/>
          </a:p>
        </p:txBody>
      </p:sp>
      <p:sp>
        <p:nvSpPr>
          <p:cNvPr id="12" name="Slide Number Placeholder 11"/>
          <p:cNvSpPr>
            <a:spLocks noGrp="1"/>
          </p:cNvSpPr>
          <p:nvPr>
            <p:ph type="sldNum" sz="quarter" idx="17"/>
          </p:nvPr>
        </p:nvSpPr>
        <p:spPr/>
        <p:txBody>
          <a:bodyPr/>
          <a:lstStyle/>
          <a:p>
            <a:fld id="{CA58AAC1-B8B8-F74B-894D-63A19978EED3}"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EA120A87-3676-2641-9A6A-D0FE1887EDCF}" type="datetimeFigureOut">
              <a:rPr lang="en-US" smtClean="0"/>
              <a:t>5/4/15</a:t>
            </a:fld>
            <a:endParaRPr lang="en-US"/>
          </a:p>
        </p:txBody>
      </p:sp>
      <p:sp>
        <p:nvSpPr>
          <p:cNvPr id="16" name="Slide Number Placeholder 15"/>
          <p:cNvSpPr>
            <a:spLocks noGrp="1"/>
          </p:cNvSpPr>
          <p:nvPr>
            <p:ph type="sldNum" sz="quarter" idx="11"/>
          </p:nvPr>
        </p:nvSpPr>
        <p:spPr/>
        <p:txBody>
          <a:bodyPr/>
          <a:lstStyle/>
          <a:p>
            <a:fld id="{CA58AAC1-B8B8-F74B-894D-63A19978EED3}"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A120A87-3676-2641-9A6A-D0FE1887EDCF}" type="datetimeFigureOut">
              <a:rPr lang="en-US" smtClean="0"/>
              <a:t>5/4/15</a:t>
            </a:fld>
            <a:endParaRPr lang="en-US"/>
          </a:p>
        </p:txBody>
      </p:sp>
      <p:sp>
        <p:nvSpPr>
          <p:cNvPr id="8" name="Slide Number Placeholder 7"/>
          <p:cNvSpPr>
            <a:spLocks noGrp="1"/>
          </p:cNvSpPr>
          <p:nvPr>
            <p:ph type="sldNum" sz="quarter" idx="11"/>
          </p:nvPr>
        </p:nvSpPr>
        <p:spPr/>
        <p:txBody>
          <a:bodyPr/>
          <a:lstStyle/>
          <a:p>
            <a:fld id="{CA58AAC1-B8B8-F74B-894D-63A19978EED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EA120A87-3676-2641-9A6A-D0FE1887EDCF}" type="datetimeFigureOut">
              <a:rPr lang="en-US" smtClean="0"/>
              <a:t>5/4/15</a:t>
            </a:fld>
            <a:endParaRPr lang="en-US"/>
          </a:p>
        </p:txBody>
      </p:sp>
      <p:sp>
        <p:nvSpPr>
          <p:cNvPr id="19" name="Slide Number Placeholder 18"/>
          <p:cNvSpPr>
            <a:spLocks noGrp="1"/>
          </p:cNvSpPr>
          <p:nvPr>
            <p:ph type="sldNum" sz="quarter" idx="16"/>
          </p:nvPr>
        </p:nvSpPr>
        <p:spPr/>
        <p:txBody>
          <a:bodyPr/>
          <a:lstStyle/>
          <a:p>
            <a:fld id="{6E2D2B3B-882E-40F3-A32F-6DD516915044}" type="slidenum">
              <a:rPr lang="en-US" smtClean="0"/>
              <a:pPr/>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EA120A87-3676-2641-9A6A-D0FE1887EDCF}" type="datetimeFigureOut">
              <a:rPr lang="en-US" smtClean="0"/>
              <a:t>5/4/15</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CA58AAC1-B8B8-F74B-894D-63A19978EED3}"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EA120A87-3676-2641-9A6A-D0FE1887EDCF}" type="datetimeFigureOut">
              <a:rPr lang="en-US" smtClean="0"/>
              <a:t>5/4/15</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CA58AAC1-B8B8-F74B-894D-63A19978EED3}"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bs.org/unforgivableblackness/knockout/mann.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65400" y="2397760"/>
            <a:ext cx="4013200" cy="898919"/>
          </a:xfrm>
        </p:spPr>
        <p:txBody>
          <a:bodyPr>
            <a:noAutofit/>
          </a:bodyPr>
          <a:lstStyle/>
          <a:p>
            <a:r>
              <a:rPr lang="en-US" sz="2000" dirty="0" smtClean="0"/>
              <a:t>INTIMACY in the </a:t>
            </a:r>
            <a:r>
              <a:rPr lang="en-US" sz="2000" dirty="0" err="1" smtClean="0"/>
              <a:t>SEXx</a:t>
            </a:r>
            <a:r>
              <a:rPr lang="en-US" sz="2000" dirty="0" smtClean="0"/>
              <a:t> INDUSTRY</a:t>
            </a:r>
          </a:p>
          <a:p>
            <a:endParaRPr lang="en-US" sz="2000" dirty="0"/>
          </a:p>
          <a:p>
            <a:r>
              <a:rPr lang="en-US" sz="2000" b="1" dirty="0" smtClean="0"/>
              <a:t>M. DANTE</a:t>
            </a:r>
          </a:p>
          <a:p>
            <a:endParaRPr lang="en-US" sz="2000" dirty="0"/>
          </a:p>
        </p:txBody>
      </p:sp>
      <p:sp>
        <p:nvSpPr>
          <p:cNvPr id="4" name="Title 3"/>
          <p:cNvSpPr>
            <a:spLocks noGrp="1"/>
          </p:cNvSpPr>
          <p:nvPr>
            <p:ph type="title"/>
          </p:nvPr>
        </p:nvSpPr>
        <p:spPr>
          <a:xfrm>
            <a:off x="2565400" y="2397760"/>
            <a:ext cx="4013200" cy="656961"/>
          </a:xfrm>
        </p:spPr>
        <p:txBody>
          <a:bodyPr>
            <a:normAutofit fontScale="90000"/>
          </a:bodyPr>
          <a:lstStyle/>
          <a:p>
            <a:r>
              <a:rPr lang="en-US"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Romancing </a:t>
            </a:r>
            <a:r>
              <a:rPr lang="en-US"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Erotic </a:t>
            </a:r>
            <a:r>
              <a:rPr lang="en-US"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Labor - Logistics</a:t>
            </a:r>
            <a:endParaRPr lang="en-US"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763356336"/>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en-US" dirty="0" smtClean="0"/>
          </a:p>
          <a:p>
            <a:r>
              <a:rPr lang="en-US" b="1" dirty="0" smtClean="0"/>
              <a:t>The </a:t>
            </a:r>
            <a:r>
              <a:rPr lang="en-US" b="1" dirty="0"/>
              <a:t>Trafficking Victims Protection Act (TVPA) of 2000 </a:t>
            </a:r>
            <a:r>
              <a:rPr lang="en-US" dirty="0"/>
              <a:t>created the first comprehensive federal law to address human trafficking, with a significant focus on the international dimension of the </a:t>
            </a:r>
            <a:r>
              <a:rPr lang="en-US" dirty="0" smtClean="0"/>
              <a:t>problem.</a:t>
            </a:r>
          </a:p>
          <a:p>
            <a:endParaRPr lang="en-US" dirty="0"/>
          </a:p>
          <a:p>
            <a:r>
              <a:rPr lang="en-US" b="1" dirty="0"/>
              <a:t>VAWA 2013 covers serious international situations including</a:t>
            </a:r>
            <a:r>
              <a:rPr lang="en-US" b="1" dirty="0" smtClean="0"/>
              <a:t>:</a:t>
            </a:r>
            <a:endParaRPr lang="en-US" dirty="0"/>
          </a:p>
          <a:p>
            <a:r>
              <a:rPr lang="en-US" dirty="0"/>
              <a:t> Acid throwing, Breast ironing, Bride burning, Date rape, Domestic violence, Dowry death, Honor killing, Female genital mutilation, Female infanticide, </a:t>
            </a:r>
            <a:r>
              <a:rPr lang="en-US" dirty="0" err="1"/>
              <a:t>Femicide</a:t>
            </a:r>
            <a:r>
              <a:rPr lang="en-US" dirty="0"/>
              <a:t>, Foot binding, Forced abortion, Forced marriage, Forced pregnancy, Forced prostitution, Genocidal rape, Human trafficking, Murder of pregnant women, Rape, Pregnancy from Rape, Sati (or the suicide of a widow by fire), Sexual slavery, Sexual violence, and Violence against prostitutes. </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sz="3200" dirty="0" smtClean="0"/>
              <a:t>More </a:t>
            </a:r>
            <a:r>
              <a:rPr lang="en-US" sz="3200" dirty="0" err="1" smtClean="0"/>
              <a:t>Sexx</a:t>
            </a:r>
            <a:r>
              <a:rPr lang="en-US" sz="3200" dirty="0" smtClean="0"/>
              <a:t> acts</a:t>
            </a:r>
            <a:endParaRPr lang="en-US" sz="3200" dirty="0"/>
          </a:p>
        </p:txBody>
      </p:sp>
    </p:spTree>
    <p:extLst>
      <p:ext uri="{BB962C8B-B14F-4D97-AF65-F5344CB8AC3E}">
        <p14:creationId xmlns:p14="http://schemas.microsoft.com/office/powerpoint/2010/main" val="2837878707"/>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endParaRPr lang="en-US" sz="3200" dirty="0" smtClean="0"/>
          </a:p>
          <a:p>
            <a:r>
              <a:rPr lang="en-US" sz="3200" dirty="0" smtClean="0"/>
              <a:t>Mutually </a:t>
            </a:r>
            <a:r>
              <a:rPr lang="en-US" sz="3200" dirty="0"/>
              <a:t>consensual </a:t>
            </a:r>
            <a:r>
              <a:rPr lang="en-US" sz="3200" dirty="0" smtClean="0"/>
              <a:t>prostitution</a:t>
            </a:r>
          </a:p>
          <a:p>
            <a:r>
              <a:rPr lang="en-US" sz="3200" b="1" dirty="0" smtClean="0"/>
              <a:t>   “Sex </a:t>
            </a:r>
            <a:r>
              <a:rPr lang="en-US" sz="3200" b="1" dirty="0"/>
              <a:t>W</a:t>
            </a:r>
            <a:r>
              <a:rPr lang="en-US" sz="3200" b="1" dirty="0" smtClean="0"/>
              <a:t>ork” </a:t>
            </a:r>
          </a:p>
          <a:p>
            <a:r>
              <a:rPr lang="en-US" sz="3200" b="1" dirty="0" smtClean="0"/>
              <a:t>is </a:t>
            </a:r>
            <a:r>
              <a:rPr lang="en-US" sz="3200" dirty="0" smtClean="0"/>
              <a:t>currently </a:t>
            </a:r>
            <a:r>
              <a:rPr lang="en-US" sz="3200" dirty="0"/>
              <a:t>interpreted as a facet </a:t>
            </a:r>
            <a:r>
              <a:rPr lang="en-US" sz="3200" dirty="0" smtClean="0"/>
              <a:t>of</a:t>
            </a:r>
          </a:p>
          <a:p>
            <a:r>
              <a:rPr lang="en-US" sz="3200" b="1" dirty="0" smtClean="0"/>
              <a:t> </a:t>
            </a:r>
            <a:r>
              <a:rPr lang="en-US" sz="3200" b="1" dirty="0"/>
              <a:t>H</a:t>
            </a:r>
            <a:r>
              <a:rPr lang="en-US" sz="3200" b="1" dirty="0" smtClean="0"/>
              <a:t>uman </a:t>
            </a:r>
            <a:r>
              <a:rPr lang="en-US" sz="3200" b="1" dirty="0"/>
              <a:t>or </a:t>
            </a:r>
            <a:r>
              <a:rPr lang="en-US" sz="3200" b="1" dirty="0" smtClean="0"/>
              <a:t>Sex </a:t>
            </a:r>
            <a:r>
              <a:rPr lang="en-US" sz="3200" b="1" dirty="0"/>
              <a:t>trafficking</a:t>
            </a:r>
            <a:r>
              <a:rPr lang="en-US" sz="3200" b="1" dirty="0" smtClean="0"/>
              <a:t>.</a:t>
            </a:r>
            <a:endParaRPr lang="en-US" sz="3200" b="1" dirty="0"/>
          </a:p>
          <a:p>
            <a:endParaRPr lang="en-US" sz="3200" b="1" dirty="0"/>
          </a:p>
        </p:txBody>
      </p:sp>
      <p:sp>
        <p:nvSpPr>
          <p:cNvPr id="2" name="Title 1"/>
          <p:cNvSpPr>
            <a:spLocks noGrp="1"/>
          </p:cNvSpPr>
          <p:nvPr>
            <p:ph type="title"/>
          </p:nvPr>
        </p:nvSpPr>
        <p:spPr/>
        <p:txBody>
          <a:bodyPr>
            <a:normAutofit/>
          </a:bodyPr>
          <a:lstStyle/>
          <a:p>
            <a:r>
              <a:rPr lang="en-US" sz="3600" dirty="0" smtClean="0"/>
              <a:t>Wait, What?</a:t>
            </a:r>
            <a:endParaRPr lang="en-US" sz="3600" dirty="0"/>
          </a:p>
        </p:txBody>
      </p:sp>
    </p:spTree>
    <p:extLst>
      <p:ext uri="{BB962C8B-B14F-4D97-AF65-F5344CB8AC3E}">
        <p14:creationId xmlns:p14="http://schemas.microsoft.com/office/powerpoint/2010/main" val="3224373831"/>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endParaRPr lang="en-US" dirty="0"/>
          </a:p>
        </p:txBody>
      </p:sp>
      <p:sp>
        <p:nvSpPr>
          <p:cNvPr id="2" name="Title 1"/>
          <p:cNvSpPr>
            <a:spLocks noGrp="1"/>
          </p:cNvSpPr>
          <p:nvPr>
            <p:ph type="title"/>
          </p:nvPr>
        </p:nvSpPr>
        <p:spPr/>
        <p:txBody>
          <a:bodyPr>
            <a:normAutofit/>
          </a:bodyPr>
          <a:lstStyle/>
          <a:p>
            <a:r>
              <a:rPr lang="en-US" sz="3200" dirty="0" smtClean="0"/>
              <a:t>Wait! What?</a:t>
            </a:r>
            <a:endParaRPr lang="en-US" sz="3200" dirty="0"/>
          </a:p>
        </p:txBody>
      </p:sp>
      <p:sp>
        <p:nvSpPr>
          <p:cNvPr id="4" name="Rectangle 3"/>
          <p:cNvSpPr/>
          <p:nvPr/>
        </p:nvSpPr>
        <p:spPr>
          <a:xfrm>
            <a:off x="2286000" y="2136339"/>
            <a:ext cx="4572000" cy="3416320"/>
          </a:xfrm>
          <a:prstGeom prst="rect">
            <a:avLst/>
          </a:prstGeom>
        </p:spPr>
        <p:txBody>
          <a:bodyPr>
            <a:spAutoFit/>
          </a:bodyPr>
          <a:lstStyle/>
          <a:p>
            <a:endParaRPr lang="en-US" sz="2400" dirty="0"/>
          </a:p>
          <a:p>
            <a:r>
              <a:rPr lang="en-US" sz="2400" dirty="0" smtClean="0"/>
              <a:t>The concept </a:t>
            </a:r>
            <a:r>
              <a:rPr lang="en-US" sz="2400" dirty="0"/>
              <a:t>of mutually consensual adult erotic labor </a:t>
            </a:r>
            <a:r>
              <a:rPr lang="en-US" sz="2400" dirty="0" smtClean="0"/>
              <a:t>has </a:t>
            </a:r>
            <a:r>
              <a:rPr lang="en-US" sz="2400" dirty="0"/>
              <a:t>become vilified in the media and law enforcement, with every and any exchange defined as a form of sex trafficking</a:t>
            </a:r>
            <a:r>
              <a:rPr lang="en-US" sz="2400" dirty="0" smtClean="0"/>
              <a:t>.</a:t>
            </a:r>
          </a:p>
          <a:p>
            <a:endParaRPr lang="en-US" sz="2400" dirty="0"/>
          </a:p>
          <a:p>
            <a:r>
              <a:rPr lang="en-US" sz="2400" dirty="0" smtClean="0"/>
              <a:t>This is potentially dangerous to women who identify as Sex Workers.</a:t>
            </a:r>
            <a:endParaRPr lang="en-US" sz="2400" dirty="0"/>
          </a:p>
        </p:txBody>
      </p:sp>
    </p:spTree>
    <p:extLst>
      <p:ext uri="{BB962C8B-B14F-4D97-AF65-F5344CB8AC3E}">
        <p14:creationId xmlns:p14="http://schemas.microsoft.com/office/powerpoint/2010/main" val="411992206"/>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62500" lnSpcReduction="20000"/>
          </a:bodyPr>
          <a:lstStyle/>
          <a:p>
            <a:r>
              <a:rPr lang="en-US" sz="3200" dirty="0"/>
              <a:t>This - I believe - inaccurately defines trafficking</a:t>
            </a:r>
            <a:r>
              <a:rPr lang="en-US" sz="3200" dirty="0" smtClean="0"/>
              <a:t>,</a:t>
            </a:r>
          </a:p>
          <a:p>
            <a:endParaRPr lang="en-US" sz="3200"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sz="3200" dirty="0" smtClean="0"/>
              <a:t>Inspiring me </a:t>
            </a:r>
            <a:r>
              <a:rPr lang="en-US" sz="3200" dirty="0"/>
              <a:t>to contemplate how I </a:t>
            </a:r>
            <a:r>
              <a:rPr lang="en-US" sz="3200" dirty="0" smtClean="0"/>
              <a:t>view men </a:t>
            </a:r>
            <a:r>
              <a:rPr lang="en-US" sz="3200" dirty="0"/>
              <a:t>who interact with sex workers </a:t>
            </a:r>
            <a:endParaRPr lang="en-US" sz="3200" dirty="0" smtClean="0"/>
          </a:p>
          <a:p>
            <a:endParaRPr lang="en-US" dirty="0"/>
          </a:p>
        </p:txBody>
      </p:sp>
      <p:sp>
        <p:nvSpPr>
          <p:cNvPr id="2" name="Title 1"/>
          <p:cNvSpPr>
            <a:spLocks noGrp="1"/>
          </p:cNvSpPr>
          <p:nvPr>
            <p:ph type="title"/>
          </p:nvPr>
        </p:nvSpPr>
        <p:spPr/>
        <p:txBody>
          <a:bodyPr>
            <a:normAutofit/>
          </a:bodyPr>
          <a:lstStyle/>
          <a:p>
            <a:r>
              <a:rPr lang="en-US" sz="3200" dirty="0" smtClean="0"/>
              <a:t>Wait! What?</a:t>
            </a:r>
            <a:endParaRPr lang="en-US" sz="3200" dirty="0"/>
          </a:p>
        </p:txBody>
      </p:sp>
      <p:pic>
        <p:nvPicPr>
          <p:cNvPr id="4" name="Picture 3" descr="Sex-workers-and-clients-i-008.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874917" y="2389336"/>
            <a:ext cx="5140902" cy="2963987"/>
          </a:xfrm>
          <a:prstGeom prst="rect">
            <a:avLst/>
          </a:prstGeom>
        </p:spPr>
      </p:pic>
    </p:spTree>
    <p:extLst>
      <p:ext uri="{BB962C8B-B14F-4D97-AF65-F5344CB8AC3E}">
        <p14:creationId xmlns:p14="http://schemas.microsoft.com/office/powerpoint/2010/main" val="2620639792"/>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4"/>
          </p:nvPr>
        </p:nvSpPr>
        <p:spPr>
          <a:xfrm>
            <a:off x="3991759" y="2020824"/>
            <a:ext cx="4695041" cy="4005072"/>
          </a:xfrm>
        </p:spPr>
        <p:txBody>
          <a:bodyPr/>
          <a:lstStyle/>
          <a:p>
            <a:endParaRPr lang="en-US" dirty="0"/>
          </a:p>
          <a:p>
            <a:endParaRPr lang="en-US" dirty="0" smtClean="0"/>
          </a:p>
          <a:p>
            <a:endParaRPr lang="en-US" dirty="0" smtClean="0"/>
          </a:p>
        </p:txBody>
      </p:sp>
      <p:sp>
        <p:nvSpPr>
          <p:cNvPr id="2" name="Title 1"/>
          <p:cNvSpPr>
            <a:spLocks noGrp="1"/>
          </p:cNvSpPr>
          <p:nvPr>
            <p:ph type="title"/>
          </p:nvPr>
        </p:nvSpPr>
        <p:spPr/>
        <p:txBody>
          <a:bodyPr>
            <a:normAutofit/>
          </a:bodyPr>
          <a:lstStyle/>
          <a:p>
            <a:r>
              <a:rPr lang="en-US" sz="3200" dirty="0" smtClean="0"/>
              <a:t>SECRET SEXX TALK</a:t>
            </a:r>
            <a:endParaRPr lang="en-US" sz="3200" dirty="0"/>
          </a:p>
        </p:txBody>
      </p:sp>
      <p:sp>
        <p:nvSpPr>
          <p:cNvPr id="4" name="Rectangle 3"/>
          <p:cNvSpPr/>
          <p:nvPr/>
        </p:nvSpPr>
        <p:spPr>
          <a:xfrm>
            <a:off x="313957" y="4264512"/>
            <a:ext cx="5746483" cy="1600438"/>
          </a:xfrm>
          <a:prstGeom prst="rect">
            <a:avLst/>
          </a:prstGeom>
        </p:spPr>
        <p:txBody>
          <a:bodyPr wrap="square">
            <a:spAutoFit/>
          </a:bodyPr>
          <a:lstStyle/>
          <a:p>
            <a:r>
              <a:rPr lang="en-US" sz="2000" dirty="0" smtClean="0"/>
              <a:t>Sex Work </a:t>
            </a:r>
            <a:r>
              <a:rPr lang="en-US" sz="2000" dirty="0"/>
              <a:t>has defined my female gender and sexuality more than any other </a:t>
            </a:r>
            <a:r>
              <a:rPr lang="en-US" sz="2000" dirty="0" smtClean="0"/>
              <a:t>term, </a:t>
            </a:r>
            <a:r>
              <a:rPr lang="en-US" sz="2000" dirty="0"/>
              <a:t>and has also challenged </a:t>
            </a:r>
            <a:r>
              <a:rPr lang="en-US" sz="2000" dirty="0" smtClean="0"/>
              <a:t>my views </a:t>
            </a:r>
            <a:r>
              <a:rPr lang="en-US" sz="2000" dirty="0"/>
              <a:t>on </a:t>
            </a:r>
            <a:r>
              <a:rPr lang="en-US" sz="2000" dirty="0" smtClean="0"/>
              <a:t>gender identity, sexuality, spirituality, and the importance of connectivity &amp; intimacy.</a:t>
            </a:r>
            <a:endParaRPr lang="en-US" sz="2000" dirty="0"/>
          </a:p>
          <a:p>
            <a:r>
              <a:rPr lang="en-US" dirty="0"/>
              <a:t> </a:t>
            </a:r>
          </a:p>
        </p:txBody>
      </p:sp>
      <p:sp>
        <p:nvSpPr>
          <p:cNvPr id="10" name="Content Placeholder 9"/>
          <p:cNvSpPr>
            <a:spLocks noGrp="1"/>
          </p:cNvSpPr>
          <p:nvPr>
            <p:ph sz="quarter" idx="13"/>
          </p:nvPr>
        </p:nvSpPr>
        <p:spPr/>
        <p:txBody>
          <a:bodyPr>
            <a:normAutofit/>
          </a:bodyPr>
          <a:lstStyle/>
          <a:p>
            <a:pPr algn="l"/>
            <a:r>
              <a:rPr lang="en-US" sz="2400" b="1" dirty="0" smtClean="0"/>
              <a:t>I identify as a Sex Worker!</a:t>
            </a:r>
            <a:endParaRPr lang="en-US" sz="2400" b="1" dirty="0"/>
          </a:p>
        </p:txBody>
      </p:sp>
      <p:pic>
        <p:nvPicPr>
          <p:cNvPr id="8" name="Picture 7" descr="Formatted 006.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0440" y="1576518"/>
            <a:ext cx="2626360" cy="41605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2" name="TextBox 11"/>
          <p:cNvSpPr txBox="1"/>
          <p:nvPr/>
        </p:nvSpPr>
        <p:spPr>
          <a:xfrm>
            <a:off x="4680814" y="6421014"/>
            <a:ext cx="4138525" cy="261610"/>
          </a:xfrm>
          <a:prstGeom prst="rect">
            <a:avLst/>
          </a:prstGeom>
          <a:noFill/>
        </p:spPr>
        <p:txBody>
          <a:bodyPr wrap="square" rtlCol="0">
            <a:spAutoFit/>
          </a:bodyPr>
          <a:lstStyle/>
          <a:p>
            <a:pPr algn="r"/>
            <a:r>
              <a:rPr lang="en-US" sz="1100" dirty="0" smtClean="0"/>
              <a:t>Photograph of M. Dante courtesy of Marcos Adrian Villas NYC 2004</a:t>
            </a:r>
            <a:endParaRPr lang="en-US" sz="1100" dirty="0"/>
          </a:p>
        </p:txBody>
      </p:sp>
    </p:spTree>
    <p:extLst>
      <p:ext uri="{BB962C8B-B14F-4D97-AF65-F5344CB8AC3E}">
        <p14:creationId xmlns:p14="http://schemas.microsoft.com/office/powerpoint/2010/main" val="1874446790"/>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Secret </a:t>
            </a:r>
            <a:r>
              <a:rPr lang="en-US" sz="3200" dirty="0" err="1" smtClean="0"/>
              <a:t>sexx</a:t>
            </a:r>
            <a:r>
              <a:rPr lang="en-US" sz="3200" dirty="0" smtClean="0"/>
              <a:t> talk</a:t>
            </a:r>
            <a:endParaRPr lang="en-US" sz="3200" dirty="0"/>
          </a:p>
        </p:txBody>
      </p:sp>
      <p:sp>
        <p:nvSpPr>
          <p:cNvPr id="5" name="Content Placeholder 4"/>
          <p:cNvSpPr>
            <a:spLocks noGrp="1"/>
          </p:cNvSpPr>
          <p:nvPr>
            <p:ph sz="quarter" idx="13"/>
          </p:nvPr>
        </p:nvSpPr>
        <p:spPr/>
        <p:txBody>
          <a:bodyPr/>
          <a:lstStyle/>
          <a:p>
            <a:endParaRPr lang="en-US" sz="2400" dirty="0"/>
          </a:p>
          <a:p>
            <a:r>
              <a:rPr lang="en-US" sz="2400" dirty="0" smtClean="0"/>
              <a:t> </a:t>
            </a:r>
            <a:r>
              <a:rPr lang="en-US" sz="2400" dirty="0"/>
              <a:t>I do not </a:t>
            </a:r>
            <a:r>
              <a:rPr lang="en-US" sz="2400" dirty="0" smtClean="0"/>
              <a:t>debate </a:t>
            </a:r>
            <a:r>
              <a:rPr lang="en-US" sz="2400" dirty="0"/>
              <a:t>that there are many hazards </a:t>
            </a:r>
            <a:r>
              <a:rPr lang="en-US" sz="2400" dirty="0" smtClean="0"/>
              <a:t> </a:t>
            </a:r>
            <a:r>
              <a:rPr lang="en-US" sz="2400" dirty="0"/>
              <a:t>being </a:t>
            </a:r>
            <a:endParaRPr lang="en-US" sz="2400" dirty="0" smtClean="0"/>
          </a:p>
          <a:p>
            <a:r>
              <a:rPr lang="en-US" sz="2400" dirty="0" smtClean="0"/>
              <a:t>a </a:t>
            </a:r>
            <a:r>
              <a:rPr lang="en-US" sz="2400" dirty="0"/>
              <a:t>commercial commodity</a:t>
            </a:r>
            <a:r>
              <a:rPr lang="en-US" sz="2400" dirty="0" smtClean="0"/>
              <a:t>.</a:t>
            </a:r>
          </a:p>
          <a:p>
            <a:endParaRPr lang="en-US" sz="2400" dirty="0" smtClean="0"/>
          </a:p>
          <a:p>
            <a:endParaRPr lang="en-US" sz="2400" dirty="0"/>
          </a:p>
          <a:p>
            <a:r>
              <a:rPr lang="en-US" sz="2400" dirty="0" smtClean="0"/>
              <a:t>My interactions </a:t>
            </a:r>
            <a:r>
              <a:rPr lang="en-US" sz="2400" dirty="0"/>
              <a:t>with men defined as sex buyers have </a:t>
            </a:r>
            <a:r>
              <a:rPr lang="en-US" sz="2400" dirty="0" smtClean="0"/>
              <a:t>culminated</a:t>
            </a:r>
          </a:p>
          <a:p>
            <a:r>
              <a:rPr lang="en-US" sz="2400" dirty="0" smtClean="0"/>
              <a:t> </a:t>
            </a:r>
            <a:r>
              <a:rPr lang="en-US" sz="2400" dirty="0"/>
              <a:t>- I believe </a:t>
            </a:r>
            <a:r>
              <a:rPr lang="en-US" sz="2400" dirty="0" smtClean="0"/>
              <a:t>– into a comforting </a:t>
            </a:r>
            <a:r>
              <a:rPr lang="en-US" sz="2400" dirty="0"/>
              <a:t>place of </a:t>
            </a:r>
            <a:r>
              <a:rPr lang="en-US" sz="2400" dirty="0" smtClean="0"/>
              <a:t>compassion:</a:t>
            </a:r>
          </a:p>
          <a:p>
            <a:r>
              <a:rPr lang="en-US" sz="2400" dirty="0" smtClean="0"/>
              <a:t>Towards others and also myself.</a:t>
            </a:r>
            <a:endParaRPr lang="en-US" dirty="0"/>
          </a:p>
        </p:txBody>
      </p:sp>
    </p:spTree>
    <p:extLst>
      <p:ext uri="{BB962C8B-B14F-4D97-AF65-F5344CB8AC3E}">
        <p14:creationId xmlns:p14="http://schemas.microsoft.com/office/powerpoint/2010/main" val="1963264133"/>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endParaRPr lang="en-US" dirty="0" smtClean="0"/>
          </a:p>
          <a:p>
            <a:r>
              <a:rPr lang="en-US" dirty="0" smtClean="0"/>
              <a:t>By </a:t>
            </a:r>
            <a:r>
              <a:rPr lang="en-US" dirty="0"/>
              <a:t>experiencing a plethora of scenarios - good and bad - I have the luxury of establishing baselines for what I perceive to be fair levels of interaction with</a:t>
            </a:r>
            <a:r>
              <a:rPr lang="en-US" dirty="0" smtClean="0"/>
              <a:t>:</a:t>
            </a:r>
          </a:p>
          <a:p>
            <a:endParaRPr lang="en-US" dirty="0"/>
          </a:p>
          <a:p>
            <a:pPr lvl="0" fontAlgn="base"/>
            <a:r>
              <a:rPr lang="en-US" dirty="0"/>
              <a:t>j</a:t>
            </a:r>
            <a:r>
              <a:rPr lang="en-US" dirty="0" smtClean="0"/>
              <a:t>ohns</a:t>
            </a:r>
            <a:endParaRPr lang="en-US" dirty="0"/>
          </a:p>
          <a:p>
            <a:pPr lvl="0" fontAlgn="base"/>
            <a:r>
              <a:rPr lang="en-US" dirty="0" err="1"/>
              <a:t>p</a:t>
            </a:r>
            <a:r>
              <a:rPr lang="en-US" dirty="0" err="1" smtClean="0"/>
              <a:t>erps</a:t>
            </a:r>
            <a:endParaRPr lang="en-US" dirty="0"/>
          </a:p>
          <a:p>
            <a:pPr lvl="0" fontAlgn="base"/>
            <a:r>
              <a:rPr lang="en-US" dirty="0" err="1"/>
              <a:t>p</a:t>
            </a:r>
            <a:r>
              <a:rPr lang="en-US" dirty="0" err="1" smtClean="0"/>
              <a:t>ervs</a:t>
            </a:r>
            <a:endParaRPr lang="en-US" dirty="0"/>
          </a:p>
          <a:p>
            <a:pPr lvl="0" fontAlgn="base"/>
            <a:r>
              <a:rPr lang="en-US" dirty="0" smtClean="0"/>
              <a:t>tricks</a:t>
            </a:r>
            <a:endParaRPr lang="en-US" dirty="0" smtClean="0"/>
          </a:p>
          <a:p>
            <a:pPr lvl="0" fontAlgn="base"/>
            <a:endParaRPr lang="en-US" dirty="0"/>
          </a:p>
          <a:p>
            <a:r>
              <a:rPr lang="en-US" dirty="0" smtClean="0"/>
              <a:t>Only  </a:t>
            </a:r>
            <a:r>
              <a:rPr lang="en-US" dirty="0"/>
              <a:t>I </a:t>
            </a:r>
            <a:r>
              <a:rPr lang="en-US" dirty="0" smtClean="0"/>
              <a:t>rarely </a:t>
            </a:r>
            <a:r>
              <a:rPr lang="en-US" dirty="0"/>
              <a:t>call the men with whom I share intimacy </a:t>
            </a:r>
            <a:r>
              <a:rPr lang="en-US" dirty="0" smtClean="0"/>
              <a:t>by those names</a:t>
            </a:r>
            <a:r>
              <a:rPr lang="en-US" dirty="0"/>
              <a:t>. </a:t>
            </a:r>
          </a:p>
          <a:p>
            <a:endParaRPr lang="en-US" dirty="0"/>
          </a:p>
        </p:txBody>
      </p:sp>
      <p:sp>
        <p:nvSpPr>
          <p:cNvPr id="2" name="Title 1"/>
          <p:cNvSpPr>
            <a:spLocks noGrp="1"/>
          </p:cNvSpPr>
          <p:nvPr>
            <p:ph type="title"/>
          </p:nvPr>
        </p:nvSpPr>
        <p:spPr/>
        <p:txBody>
          <a:bodyPr>
            <a:normAutofit/>
          </a:bodyPr>
          <a:lstStyle/>
          <a:p>
            <a:r>
              <a:rPr lang="en-US" sz="3200" dirty="0" err="1" smtClean="0"/>
              <a:t>Sexx</a:t>
            </a:r>
            <a:r>
              <a:rPr lang="en-US" sz="3200" dirty="0" smtClean="0"/>
              <a:t> talk</a:t>
            </a:r>
            <a:endParaRPr lang="en-US" sz="3200" dirty="0"/>
          </a:p>
        </p:txBody>
      </p:sp>
    </p:spTree>
    <p:extLst>
      <p:ext uri="{BB962C8B-B14F-4D97-AF65-F5344CB8AC3E}">
        <p14:creationId xmlns:p14="http://schemas.microsoft.com/office/powerpoint/2010/main" val="695347802"/>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36547" y="2020824"/>
            <a:ext cx="8229600" cy="4075176"/>
          </a:xfrm>
        </p:spPr>
        <p:txBody>
          <a:bodyPr>
            <a:noAutofit/>
          </a:bodyPr>
          <a:lstStyle/>
          <a:p>
            <a:pPr lvl="0" fontAlgn="base"/>
            <a:endParaRPr lang="en-US" sz="2400" dirty="0"/>
          </a:p>
          <a:p>
            <a:r>
              <a:rPr lang="en-US" sz="2400" dirty="0" smtClean="0"/>
              <a:t>The people </a:t>
            </a:r>
            <a:r>
              <a:rPr lang="en-US" sz="2400" dirty="0"/>
              <a:t>who work with </a:t>
            </a:r>
            <a:r>
              <a:rPr lang="en-US" sz="2400" dirty="0" smtClean="0"/>
              <a:t>me usually consider </a:t>
            </a:r>
            <a:r>
              <a:rPr lang="en-US" sz="2400" dirty="0"/>
              <a:t>me </a:t>
            </a:r>
            <a:r>
              <a:rPr lang="en-US" sz="2400" dirty="0" smtClean="0"/>
              <a:t>their:</a:t>
            </a:r>
          </a:p>
          <a:p>
            <a:endParaRPr lang="en-US" sz="2400" dirty="0" smtClean="0"/>
          </a:p>
          <a:p>
            <a:r>
              <a:rPr lang="en-US" sz="2800" u="sng" dirty="0" smtClean="0"/>
              <a:t> guide mentor</a:t>
            </a:r>
            <a:r>
              <a:rPr lang="en-US" sz="2800" u="sng" dirty="0"/>
              <a:t> </a:t>
            </a:r>
            <a:r>
              <a:rPr lang="en-US" sz="2800" u="sng" dirty="0" smtClean="0"/>
              <a:t>erotic intimate</a:t>
            </a:r>
            <a:r>
              <a:rPr lang="en-US" sz="2800" u="sng" dirty="0"/>
              <a:t> </a:t>
            </a:r>
            <a:r>
              <a:rPr lang="en-US" sz="2800" u="sng" dirty="0" smtClean="0"/>
              <a:t>anonymous </a:t>
            </a:r>
            <a:r>
              <a:rPr lang="en-US" sz="2800" u="sng" dirty="0"/>
              <a:t>friend </a:t>
            </a:r>
            <a:r>
              <a:rPr lang="en-US" sz="2800" u="sng" dirty="0" smtClean="0"/>
              <a:t> </a:t>
            </a:r>
            <a:r>
              <a:rPr lang="en-US" sz="2800" u="sng" dirty="0"/>
              <a:t>lover </a:t>
            </a:r>
            <a:endParaRPr lang="en-US" sz="2800" u="sng" dirty="0" smtClean="0"/>
          </a:p>
          <a:p>
            <a:pPr marL="342900" indent="-342900">
              <a:buFont typeface="Arial"/>
              <a:buChar char="•"/>
            </a:pPr>
            <a:endParaRPr lang="en-US" sz="2400" dirty="0" smtClean="0"/>
          </a:p>
          <a:p>
            <a:r>
              <a:rPr lang="en-US" sz="2400" dirty="0" smtClean="0"/>
              <a:t>Because </a:t>
            </a:r>
            <a:r>
              <a:rPr lang="en-US" sz="2400" dirty="0"/>
              <a:t>regardless of the reality of the commercial </a:t>
            </a:r>
            <a:r>
              <a:rPr lang="en-US" sz="2400" dirty="0" smtClean="0"/>
              <a:t>exchange,</a:t>
            </a:r>
          </a:p>
          <a:p>
            <a:r>
              <a:rPr lang="en-US" sz="2400" dirty="0" smtClean="0"/>
              <a:t>we </a:t>
            </a:r>
            <a:r>
              <a:rPr lang="en-US" sz="2400" dirty="0"/>
              <a:t>are also sharing an experience, or </a:t>
            </a:r>
            <a:r>
              <a:rPr lang="en-US" sz="2400" dirty="0" smtClean="0"/>
              <a:t>series of </a:t>
            </a:r>
            <a:r>
              <a:rPr lang="en-US" sz="2400" dirty="0"/>
              <a:t>experiences. </a:t>
            </a:r>
            <a:endParaRPr lang="en-US" sz="2400" dirty="0" smtClean="0"/>
          </a:p>
          <a:p>
            <a:endParaRPr lang="en-US" dirty="0"/>
          </a:p>
        </p:txBody>
      </p:sp>
      <p:sp>
        <p:nvSpPr>
          <p:cNvPr id="2" name="Title 1"/>
          <p:cNvSpPr>
            <a:spLocks noGrp="1"/>
          </p:cNvSpPr>
          <p:nvPr>
            <p:ph type="title"/>
          </p:nvPr>
        </p:nvSpPr>
        <p:spPr/>
        <p:txBody>
          <a:bodyPr>
            <a:normAutofit/>
          </a:bodyPr>
          <a:lstStyle/>
          <a:p>
            <a:r>
              <a:rPr lang="en-US" sz="3200" dirty="0" err="1" smtClean="0"/>
              <a:t>Sexx</a:t>
            </a:r>
            <a:r>
              <a:rPr lang="en-US" sz="3200" dirty="0" smtClean="0"/>
              <a:t> talk</a:t>
            </a:r>
            <a:endParaRPr lang="en-US" sz="3200" dirty="0"/>
          </a:p>
        </p:txBody>
      </p:sp>
    </p:spTree>
    <p:extLst>
      <p:ext uri="{BB962C8B-B14F-4D97-AF65-F5344CB8AC3E}">
        <p14:creationId xmlns:p14="http://schemas.microsoft.com/office/powerpoint/2010/main" val="2124515127"/>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2400" dirty="0"/>
              <a:t>The experience/s shared may be role play, dominance, submission, sensate focus</a:t>
            </a:r>
            <a:r>
              <a:rPr lang="en-US" sz="2400" dirty="0" smtClean="0"/>
              <a:t>, massage, </a:t>
            </a:r>
            <a:r>
              <a:rPr lang="en-US" sz="2400" dirty="0"/>
              <a:t>friendship, oral or penetrative sex, sexual surrogacy, intimacy training, or simply sharing time to discuss topics taboo or slightly strange or </a:t>
            </a:r>
            <a:r>
              <a:rPr lang="en-US" sz="2400" dirty="0" smtClean="0"/>
              <a:t>shamed.</a:t>
            </a:r>
          </a:p>
          <a:p>
            <a:endParaRPr lang="en-US" sz="2400" dirty="0" smtClean="0"/>
          </a:p>
          <a:p>
            <a:r>
              <a:rPr lang="en-US" sz="2400" dirty="0" smtClean="0"/>
              <a:t>Sometimes </a:t>
            </a:r>
            <a:r>
              <a:rPr lang="en-US" sz="2400" dirty="0"/>
              <a:t>commercial sexual experiences are </a:t>
            </a:r>
            <a:endParaRPr lang="en-US" sz="2400" dirty="0" smtClean="0"/>
          </a:p>
          <a:p>
            <a:r>
              <a:rPr lang="en-US" sz="2400" dirty="0" smtClean="0"/>
              <a:t>unexpectedly </a:t>
            </a:r>
            <a:r>
              <a:rPr lang="en-US" sz="2400" dirty="0"/>
              <a:t>touching in the </a:t>
            </a:r>
            <a:r>
              <a:rPr lang="en-US" sz="2400" dirty="0" smtClean="0"/>
              <a:t>anonymity.</a:t>
            </a:r>
          </a:p>
          <a:p>
            <a:endParaRPr lang="en-US" sz="2400" dirty="0" smtClean="0"/>
          </a:p>
          <a:p>
            <a:r>
              <a:rPr lang="en-US" sz="2400" b="1" dirty="0" smtClean="0"/>
              <a:t>A </a:t>
            </a:r>
            <a:r>
              <a:rPr lang="en-US" sz="2400" b="1" dirty="0" smtClean="0"/>
              <a:t>universally, mutually </a:t>
            </a:r>
            <a:r>
              <a:rPr lang="en-US" sz="2400" b="1" dirty="0"/>
              <a:t>understood </a:t>
            </a:r>
            <a:r>
              <a:rPr lang="en-US" sz="2400" b="1" dirty="0" smtClean="0"/>
              <a:t>RELIEF!</a:t>
            </a:r>
            <a:endParaRPr lang="en-US" sz="2400" b="1" dirty="0"/>
          </a:p>
          <a:p>
            <a:endParaRPr lang="en-US" dirty="0"/>
          </a:p>
        </p:txBody>
      </p:sp>
      <p:sp>
        <p:nvSpPr>
          <p:cNvPr id="2" name="Title 1"/>
          <p:cNvSpPr>
            <a:spLocks noGrp="1"/>
          </p:cNvSpPr>
          <p:nvPr>
            <p:ph type="title"/>
          </p:nvPr>
        </p:nvSpPr>
        <p:spPr/>
        <p:txBody>
          <a:bodyPr>
            <a:normAutofit/>
          </a:bodyPr>
          <a:lstStyle/>
          <a:p>
            <a:r>
              <a:rPr lang="en-US" sz="2800" dirty="0" smtClean="0"/>
              <a:t>Shared </a:t>
            </a:r>
            <a:r>
              <a:rPr lang="en-US" sz="2800" dirty="0" err="1" smtClean="0"/>
              <a:t>sexx</a:t>
            </a:r>
            <a:r>
              <a:rPr lang="en-US" sz="2800" dirty="0" smtClean="0"/>
              <a:t> talk</a:t>
            </a:r>
            <a:endParaRPr lang="en-US" sz="2800" dirty="0"/>
          </a:p>
        </p:txBody>
      </p:sp>
    </p:spTree>
    <p:extLst>
      <p:ext uri="{BB962C8B-B14F-4D97-AF65-F5344CB8AC3E}">
        <p14:creationId xmlns:p14="http://schemas.microsoft.com/office/powerpoint/2010/main" val="338559659"/>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lnSpcReduction="10000"/>
          </a:bodyPr>
          <a:lstStyle/>
          <a:p>
            <a:endParaRPr lang="en-US" sz="2400" dirty="0" smtClean="0"/>
          </a:p>
          <a:p>
            <a:r>
              <a:rPr lang="en-US" sz="2400" dirty="0" smtClean="0"/>
              <a:t>My goal here  </a:t>
            </a:r>
            <a:r>
              <a:rPr lang="en-US" sz="2400" dirty="0"/>
              <a:t>is to inspire you </a:t>
            </a:r>
            <a:r>
              <a:rPr lang="en-US" sz="2400" dirty="0" smtClean="0"/>
              <a:t>– </a:t>
            </a:r>
            <a:r>
              <a:rPr lang="en-US" sz="2400" dirty="0"/>
              <a:t>M</a:t>
            </a:r>
            <a:r>
              <a:rPr lang="en-US" sz="2400" dirty="0" smtClean="0"/>
              <a:t>y</a:t>
            </a:r>
            <a:r>
              <a:rPr lang="en-US" sz="2400" dirty="0" smtClean="0"/>
              <a:t> </a:t>
            </a:r>
            <a:r>
              <a:rPr lang="en-US" sz="2400" dirty="0"/>
              <a:t>audience - to contemplate the </a:t>
            </a:r>
            <a:r>
              <a:rPr lang="en-US" sz="2400" dirty="0" smtClean="0"/>
              <a:t>current language prevalent in the media about </a:t>
            </a:r>
            <a:endParaRPr lang="en-US" sz="2400" dirty="0" smtClean="0"/>
          </a:p>
          <a:p>
            <a:r>
              <a:rPr lang="en-US" sz="2400" dirty="0" smtClean="0"/>
              <a:t>the </a:t>
            </a:r>
            <a:r>
              <a:rPr lang="en-US" sz="2400" dirty="0" smtClean="0"/>
              <a:t>sex </a:t>
            </a:r>
            <a:r>
              <a:rPr lang="en-US" sz="2400" dirty="0" smtClean="0"/>
              <a:t>industry, sex workers &amp; sex buyers.</a:t>
            </a:r>
            <a:endParaRPr lang="en-US" sz="2400" dirty="0" smtClean="0"/>
          </a:p>
          <a:p>
            <a:endParaRPr lang="en-US" sz="2400" dirty="0"/>
          </a:p>
          <a:p>
            <a:r>
              <a:rPr lang="en-US" sz="2400" dirty="0" smtClean="0"/>
              <a:t>There is a difference between the </a:t>
            </a:r>
            <a:r>
              <a:rPr lang="en-US" sz="2400" dirty="0"/>
              <a:t>naughty and the nefarious, </a:t>
            </a:r>
            <a:endParaRPr lang="en-US" sz="2400" dirty="0" smtClean="0"/>
          </a:p>
          <a:p>
            <a:r>
              <a:rPr lang="en-US" sz="2400" dirty="0" smtClean="0"/>
              <a:t>the </a:t>
            </a:r>
            <a:r>
              <a:rPr lang="en-US" sz="2400" dirty="0"/>
              <a:t>curious from the clinical</a:t>
            </a:r>
            <a:r>
              <a:rPr lang="en-US" sz="2400" dirty="0" smtClean="0"/>
              <a:t>;</a:t>
            </a:r>
          </a:p>
          <a:p>
            <a:r>
              <a:rPr lang="en-US" sz="2400" dirty="0" smtClean="0"/>
              <a:t>No -</a:t>
            </a:r>
            <a:r>
              <a:rPr lang="en-US" sz="2400" dirty="0" smtClean="0"/>
              <a:t> </a:t>
            </a:r>
            <a:r>
              <a:rPr lang="en-US" sz="2400" dirty="0"/>
              <a:t>not all sex buyers are pathological </a:t>
            </a:r>
            <a:r>
              <a:rPr lang="en-US" sz="2400" dirty="0" smtClean="0"/>
              <a:t>perverts.</a:t>
            </a:r>
          </a:p>
          <a:p>
            <a:endParaRPr lang="en-US" sz="2400" dirty="0" smtClean="0"/>
          </a:p>
          <a:p>
            <a:r>
              <a:rPr lang="en-US" sz="2400" dirty="0" smtClean="0"/>
              <a:t> </a:t>
            </a:r>
            <a:r>
              <a:rPr lang="en-US" sz="2400" b="1" dirty="0"/>
              <a:t>They aren’t all johns. </a:t>
            </a:r>
            <a:endParaRPr lang="en-US" sz="2400" b="1" dirty="0" smtClean="0"/>
          </a:p>
          <a:p>
            <a:endParaRPr lang="en-US" sz="2400" dirty="0"/>
          </a:p>
          <a:p>
            <a:endParaRPr lang="en-US" sz="2400" dirty="0"/>
          </a:p>
        </p:txBody>
      </p:sp>
      <p:sp>
        <p:nvSpPr>
          <p:cNvPr id="2" name="Title 1"/>
          <p:cNvSpPr>
            <a:spLocks noGrp="1"/>
          </p:cNvSpPr>
          <p:nvPr>
            <p:ph type="title"/>
          </p:nvPr>
        </p:nvSpPr>
        <p:spPr/>
        <p:txBody>
          <a:bodyPr>
            <a:noAutofit/>
          </a:bodyPr>
          <a:lstStyle/>
          <a:p>
            <a:r>
              <a:rPr lang="en-US" sz="2800" dirty="0" smtClean="0"/>
              <a:t>Shared </a:t>
            </a:r>
            <a:r>
              <a:rPr lang="en-US" sz="2800" dirty="0" err="1" smtClean="0"/>
              <a:t>sexx</a:t>
            </a:r>
            <a:r>
              <a:rPr lang="en-US" sz="2800" dirty="0" smtClean="0"/>
              <a:t> talk</a:t>
            </a:r>
            <a:endParaRPr lang="en-US" sz="2800" dirty="0"/>
          </a:p>
        </p:txBody>
      </p:sp>
    </p:spTree>
    <p:extLst>
      <p:ext uri="{BB962C8B-B14F-4D97-AF65-F5344CB8AC3E}">
        <p14:creationId xmlns:p14="http://schemas.microsoft.com/office/powerpoint/2010/main" val="1606451816"/>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buNone/>
            </a:pPr>
            <a:endParaRPr lang="en-US" dirty="0" smtClean="0"/>
          </a:p>
          <a:p>
            <a:pPr marL="0" indent="0">
              <a:buNone/>
            </a:pPr>
            <a:endParaRPr lang="en-US" sz="2400" dirty="0"/>
          </a:p>
          <a:p>
            <a:pPr marL="0" indent="0">
              <a:buNone/>
            </a:pPr>
            <a:r>
              <a:rPr lang="en-US" sz="2400" dirty="0" smtClean="0"/>
              <a:t>	"</a:t>
            </a:r>
            <a:r>
              <a:rPr lang="en-US" sz="2400" dirty="0"/>
              <a:t>... the most amazing thing about sex work for me has been going </a:t>
            </a:r>
            <a:r>
              <a:rPr lang="en-US" sz="2400" dirty="0" smtClean="0"/>
              <a:t>in to it </a:t>
            </a:r>
            <a:r>
              <a:rPr lang="en-US" sz="2400" dirty="0"/>
              <a:t>with all this anger at men and modern constructs of </a:t>
            </a:r>
            <a:r>
              <a:rPr lang="en-US" sz="2400" dirty="0" err="1"/>
              <a:t>pornified</a:t>
            </a:r>
            <a:r>
              <a:rPr lang="en-US" sz="2400" dirty="0"/>
              <a:t>/</a:t>
            </a:r>
            <a:r>
              <a:rPr lang="en-US" sz="2400" dirty="0" err="1"/>
              <a:t>commodified</a:t>
            </a:r>
            <a:r>
              <a:rPr lang="en-US" sz="2400" dirty="0"/>
              <a:t> sexuality - and then finding that when two strangers truly get </a:t>
            </a:r>
            <a:r>
              <a:rPr lang="en-US" sz="2400" dirty="0" smtClean="0"/>
              <a:t>naked </a:t>
            </a:r>
            <a:r>
              <a:rPr lang="en-US" sz="2400" dirty="0"/>
              <a:t>in a room together - the result is often beautiful, vulnerable, life-affirming, exploratory, and unique (I think) to sex </a:t>
            </a:r>
            <a:r>
              <a:rPr lang="en-US" sz="2400" dirty="0" smtClean="0"/>
              <a:t>work”.  (Love. 2015)</a:t>
            </a:r>
            <a:endParaRPr lang="en-US" sz="2400" dirty="0"/>
          </a:p>
          <a:p>
            <a:endParaRPr lang="en-US" dirty="0"/>
          </a:p>
        </p:txBody>
      </p:sp>
      <p:sp>
        <p:nvSpPr>
          <p:cNvPr id="2" name="Title 1"/>
          <p:cNvSpPr>
            <a:spLocks noGrp="1"/>
          </p:cNvSpPr>
          <p:nvPr>
            <p:ph type="title"/>
          </p:nvPr>
        </p:nvSpPr>
        <p:spPr>
          <a:xfrm>
            <a:off x="2514600" y="945115"/>
            <a:ext cx="4114800" cy="701040"/>
          </a:xfrm>
        </p:spPr>
        <p:txBody>
          <a:bodyPr>
            <a:normAutofit/>
          </a:bodyPr>
          <a:lstStyle/>
          <a:p>
            <a:r>
              <a:rPr lang="en-US" sz="3600" dirty="0" smtClean="0"/>
              <a:t>SEXX Talk</a:t>
            </a:r>
            <a:endParaRPr lang="en-US" sz="3600" dirty="0"/>
          </a:p>
        </p:txBody>
      </p:sp>
    </p:spTree>
    <p:extLst>
      <p:ext uri="{BB962C8B-B14F-4D97-AF65-F5344CB8AC3E}">
        <p14:creationId xmlns:p14="http://schemas.microsoft.com/office/powerpoint/2010/main" val="2763204216"/>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p:txBody>
          <a:bodyPr>
            <a:noAutofit/>
          </a:bodyPr>
          <a:lstStyle/>
          <a:p>
            <a:endParaRPr lang="en-US" sz="2800" dirty="0" smtClean="0"/>
          </a:p>
          <a:p>
            <a:endParaRPr lang="en-US" sz="2800" dirty="0"/>
          </a:p>
        </p:txBody>
      </p:sp>
      <p:sp>
        <p:nvSpPr>
          <p:cNvPr id="3" name="Text Placeholder 2"/>
          <p:cNvSpPr>
            <a:spLocks noGrp="1"/>
          </p:cNvSpPr>
          <p:nvPr>
            <p:ph type="body" sz="half" idx="2"/>
          </p:nvPr>
        </p:nvSpPr>
        <p:spPr/>
        <p:txBody>
          <a:bodyPr/>
          <a:lstStyle/>
          <a:p>
            <a:r>
              <a:rPr lang="en-US" dirty="0" smtClean="0"/>
              <a:t>I support the Erotic Service Provider Legal Educational Research Project</a:t>
            </a:r>
          </a:p>
          <a:p>
            <a:r>
              <a:rPr lang="en-US" dirty="0"/>
              <a:t>http://</a:t>
            </a:r>
            <a:r>
              <a:rPr lang="en-US" dirty="0" err="1"/>
              <a:t>esplerp.org</a:t>
            </a:r>
            <a:r>
              <a:rPr lang="en-US" dirty="0"/>
              <a:t>/</a:t>
            </a:r>
          </a:p>
        </p:txBody>
      </p:sp>
      <p:sp>
        <p:nvSpPr>
          <p:cNvPr id="4" name="Title 3"/>
          <p:cNvSpPr>
            <a:spLocks noGrp="1"/>
          </p:cNvSpPr>
          <p:nvPr>
            <p:ph type="title"/>
          </p:nvPr>
        </p:nvSpPr>
        <p:spPr/>
        <p:txBody>
          <a:bodyPr>
            <a:normAutofit/>
          </a:bodyPr>
          <a:lstStyle/>
          <a:p>
            <a:r>
              <a:rPr lang="en-US" sz="3200" dirty="0" smtClean="0"/>
              <a:t>SEXX RIGHTS</a:t>
            </a:r>
            <a:endParaRPr lang="en-US" sz="3200" dirty="0"/>
          </a:p>
        </p:txBody>
      </p:sp>
      <p:sp>
        <p:nvSpPr>
          <p:cNvPr id="5" name="Rectangle 4"/>
          <p:cNvSpPr/>
          <p:nvPr/>
        </p:nvSpPr>
        <p:spPr>
          <a:xfrm>
            <a:off x="2514600" y="2258677"/>
            <a:ext cx="4572000" cy="3170099"/>
          </a:xfrm>
          <a:prstGeom prst="rect">
            <a:avLst/>
          </a:prstGeom>
        </p:spPr>
        <p:txBody>
          <a:bodyPr>
            <a:spAutoFit/>
          </a:bodyPr>
          <a:lstStyle/>
          <a:p>
            <a:pPr algn="ctr"/>
            <a:r>
              <a:rPr lang="en-US" sz="2000" b="1" dirty="0" smtClean="0"/>
              <a:t>There </a:t>
            </a:r>
            <a:r>
              <a:rPr lang="en-US" sz="2000" b="1" dirty="0" smtClean="0"/>
              <a:t>CAN</a:t>
            </a:r>
            <a:r>
              <a:rPr lang="en-US" sz="2000" b="1" dirty="0" smtClean="0"/>
              <a:t> be</a:t>
            </a:r>
          </a:p>
          <a:p>
            <a:pPr algn="ctr"/>
            <a:r>
              <a:rPr lang="en-US" sz="2000" b="1" dirty="0" smtClean="0"/>
              <a:t> </a:t>
            </a:r>
            <a:r>
              <a:rPr lang="en-US" sz="2000" b="1" dirty="0"/>
              <a:t>I</a:t>
            </a:r>
            <a:r>
              <a:rPr lang="en-US" sz="2000" b="1" dirty="0" smtClean="0"/>
              <a:t>ntimacy </a:t>
            </a:r>
            <a:r>
              <a:rPr lang="en-US" sz="2000" b="1" dirty="0"/>
              <a:t>in </a:t>
            </a:r>
            <a:r>
              <a:rPr lang="en-US" sz="2000" b="1" dirty="0" smtClean="0"/>
              <a:t>t</a:t>
            </a:r>
            <a:r>
              <a:rPr lang="en-US" sz="2000" b="1" dirty="0" smtClean="0"/>
              <a:t>he SEX </a:t>
            </a:r>
            <a:r>
              <a:rPr lang="en-US" sz="2000" b="1" dirty="0"/>
              <a:t>industry</a:t>
            </a:r>
            <a:r>
              <a:rPr lang="en-US" sz="2000" b="1" dirty="0" smtClean="0"/>
              <a:t>!</a:t>
            </a:r>
          </a:p>
          <a:p>
            <a:pPr algn="ctr"/>
            <a:endParaRPr lang="en-US" sz="2000" dirty="0"/>
          </a:p>
          <a:p>
            <a:pPr algn="ctr"/>
            <a:r>
              <a:rPr lang="en-US" sz="2000" dirty="0" smtClean="0"/>
              <a:t>It </a:t>
            </a:r>
            <a:r>
              <a:rPr lang="en-US" sz="2000" dirty="0"/>
              <a:t>starts by choosing to participate in the conversation of why sex workers may be valid </a:t>
            </a:r>
            <a:r>
              <a:rPr lang="en-US" sz="2000" dirty="0" smtClean="0"/>
              <a:t>for: a </a:t>
            </a:r>
            <a:r>
              <a:rPr lang="en-US" sz="2000" dirty="0"/>
              <a:t>one time </a:t>
            </a:r>
            <a:r>
              <a:rPr lang="en-US" sz="2000" dirty="0" smtClean="0"/>
              <a:t>experience;</a:t>
            </a:r>
            <a:r>
              <a:rPr lang="en-US" sz="2000" dirty="0" smtClean="0"/>
              <a:t> </a:t>
            </a:r>
            <a:r>
              <a:rPr lang="en-US" sz="2000" dirty="0" smtClean="0"/>
              <a:t>as temporary, or </a:t>
            </a:r>
            <a:r>
              <a:rPr lang="en-US" sz="2000" dirty="0"/>
              <a:t>semi permanent </a:t>
            </a:r>
            <a:r>
              <a:rPr lang="en-US" sz="2000" dirty="0" smtClean="0"/>
              <a:t>companions;  </a:t>
            </a:r>
            <a:r>
              <a:rPr lang="en-US" sz="2000" dirty="0"/>
              <a:t>for a myriad of </a:t>
            </a:r>
            <a:r>
              <a:rPr lang="en-US" sz="2000" dirty="0" smtClean="0"/>
              <a:t>scenarios &amp; solutions</a:t>
            </a:r>
            <a:r>
              <a:rPr lang="en-US" sz="2000" dirty="0"/>
              <a:t>. </a:t>
            </a:r>
          </a:p>
          <a:p>
            <a:endParaRPr lang="en-US" sz="2000" dirty="0"/>
          </a:p>
          <a:p>
            <a:r>
              <a:rPr lang="en-US" sz="2000" b="1" dirty="0" smtClean="0"/>
              <a:t>         </a:t>
            </a:r>
            <a:r>
              <a:rPr lang="en-US" sz="2000" b="1" u="sng" dirty="0" smtClean="0"/>
              <a:t>Maybe </a:t>
            </a:r>
            <a:r>
              <a:rPr lang="en-US" sz="2000" b="1" u="sng" dirty="0"/>
              <a:t>even one that involves </a:t>
            </a:r>
            <a:r>
              <a:rPr lang="en-US" sz="2000" b="1" u="sng" dirty="0" smtClean="0"/>
              <a:t>you!</a:t>
            </a:r>
            <a:endParaRPr lang="en-US" sz="2000" b="1" u="sng" dirty="0"/>
          </a:p>
        </p:txBody>
      </p:sp>
    </p:spTree>
    <p:extLst>
      <p:ext uri="{BB962C8B-B14F-4D97-AF65-F5344CB8AC3E}">
        <p14:creationId xmlns:p14="http://schemas.microsoft.com/office/powerpoint/2010/main" val="237353823"/>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p:txBody>
          <a:bodyPr>
            <a:noAutofit/>
          </a:bodyPr>
          <a:lstStyle/>
          <a:p>
            <a:pPr marL="0" indent="0" algn="ctr">
              <a:buNone/>
            </a:pPr>
            <a:endParaRPr lang="en-US" sz="2400" b="1" dirty="0" smtClean="0"/>
          </a:p>
          <a:p>
            <a:pPr marL="0" indent="0" algn="ctr">
              <a:buNone/>
            </a:pPr>
            <a:r>
              <a:rPr lang="en-US" b="1" dirty="0" smtClean="0"/>
              <a:t>Currently </a:t>
            </a:r>
            <a:r>
              <a:rPr lang="en-US" b="1" dirty="0"/>
              <a:t>- in the media </a:t>
            </a:r>
            <a:r>
              <a:rPr lang="en-US" b="1" dirty="0" smtClean="0"/>
              <a:t>and law </a:t>
            </a:r>
            <a:r>
              <a:rPr lang="en-US" b="1" dirty="0"/>
              <a:t>enforcement </a:t>
            </a:r>
            <a:r>
              <a:rPr lang="en-US" b="1" dirty="0" smtClean="0"/>
              <a:t>–</a:t>
            </a:r>
          </a:p>
          <a:p>
            <a:pPr marL="0" indent="0" algn="ctr">
              <a:buNone/>
            </a:pPr>
            <a:r>
              <a:rPr lang="en-US" b="1" dirty="0" smtClean="0"/>
              <a:t> </a:t>
            </a:r>
            <a:r>
              <a:rPr lang="en-US" sz="2400" b="1" u="sng" dirty="0"/>
              <a:t>men who pay to interact with sex </a:t>
            </a:r>
            <a:r>
              <a:rPr lang="en-US" sz="2400" b="1" u="sng" dirty="0" smtClean="0"/>
              <a:t>workers</a:t>
            </a:r>
          </a:p>
          <a:p>
            <a:pPr marL="0" indent="0" algn="ctr">
              <a:buNone/>
            </a:pPr>
            <a:r>
              <a:rPr lang="en-US" b="1" dirty="0" smtClean="0"/>
              <a:t> </a:t>
            </a:r>
            <a:r>
              <a:rPr lang="en-US" b="1" dirty="0"/>
              <a:t>are defined as:</a:t>
            </a:r>
          </a:p>
          <a:p>
            <a:pPr lvl="0" fontAlgn="base"/>
            <a:r>
              <a:rPr lang="en-US" sz="2400" dirty="0"/>
              <a:t>j</a:t>
            </a:r>
            <a:r>
              <a:rPr lang="en-US" sz="2400" dirty="0" smtClean="0"/>
              <a:t>ohns</a:t>
            </a:r>
            <a:endParaRPr lang="en-US" sz="2400" dirty="0"/>
          </a:p>
          <a:p>
            <a:pPr lvl="0" fontAlgn="base"/>
            <a:r>
              <a:rPr lang="en-US" sz="2400" dirty="0" err="1"/>
              <a:t>p</a:t>
            </a:r>
            <a:r>
              <a:rPr lang="en-US" sz="2400" dirty="0" err="1" smtClean="0"/>
              <a:t>erps</a:t>
            </a:r>
            <a:endParaRPr lang="en-US" sz="2400" dirty="0"/>
          </a:p>
          <a:p>
            <a:pPr lvl="0" fontAlgn="base"/>
            <a:r>
              <a:rPr lang="en-US" sz="2400" dirty="0" err="1"/>
              <a:t>p</a:t>
            </a:r>
            <a:r>
              <a:rPr lang="en-US" sz="2400" dirty="0" err="1" smtClean="0"/>
              <a:t>ervs</a:t>
            </a:r>
            <a:endParaRPr lang="en-US" sz="2400" dirty="0" smtClean="0"/>
          </a:p>
          <a:p>
            <a:pPr lvl="0" fontAlgn="base"/>
            <a:r>
              <a:rPr lang="en-US" sz="2400" dirty="0" smtClean="0"/>
              <a:t>tricks</a:t>
            </a:r>
            <a:endParaRPr lang="en-US" sz="2400" dirty="0" smtClean="0"/>
          </a:p>
          <a:p>
            <a:endParaRPr lang="en-US" dirty="0"/>
          </a:p>
        </p:txBody>
      </p:sp>
      <p:sp>
        <p:nvSpPr>
          <p:cNvPr id="4" name="Text Placeholder 3"/>
          <p:cNvSpPr>
            <a:spLocks noGrp="1"/>
          </p:cNvSpPr>
          <p:nvPr>
            <p:ph type="body" sz="half" idx="2"/>
          </p:nvPr>
        </p:nvSpPr>
        <p:spPr/>
        <p:txBody>
          <a:bodyPr>
            <a:noAutofit/>
          </a:bodyPr>
          <a:lstStyle/>
          <a:p>
            <a:r>
              <a:rPr lang="en-US" sz="3200" dirty="0"/>
              <a:t> </a:t>
            </a:r>
            <a:r>
              <a:rPr lang="en-US" sz="3200" b="1" dirty="0"/>
              <a:t>They are </a:t>
            </a:r>
            <a:r>
              <a:rPr lang="en-US" sz="3200" b="1" dirty="0" smtClean="0"/>
              <a:t>sex buyers</a:t>
            </a:r>
            <a:r>
              <a:rPr lang="en-US" sz="2800" b="1" dirty="0"/>
              <a:t>.</a:t>
            </a:r>
          </a:p>
        </p:txBody>
      </p:sp>
      <p:sp>
        <p:nvSpPr>
          <p:cNvPr id="2" name="Title 1"/>
          <p:cNvSpPr>
            <a:spLocks noGrp="1"/>
          </p:cNvSpPr>
          <p:nvPr>
            <p:ph type="title"/>
          </p:nvPr>
        </p:nvSpPr>
        <p:spPr/>
        <p:txBody>
          <a:bodyPr>
            <a:noAutofit/>
          </a:bodyPr>
          <a:lstStyle/>
          <a:p>
            <a:r>
              <a:rPr lang="en-US" sz="3600" dirty="0" err="1" smtClean="0"/>
              <a:t>SEXx</a:t>
            </a:r>
            <a:r>
              <a:rPr lang="en-US" sz="3600" dirty="0"/>
              <a:t> </a:t>
            </a:r>
            <a:r>
              <a:rPr lang="en-US" sz="3600" dirty="0" smtClean="0"/>
              <a:t>Vocab</a:t>
            </a:r>
            <a:endParaRPr lang="en-US" sz="3600" dirty="0"/>
          </a:p>
        </p:txBody>
      </p:sp>
      <p:pic>
        <p:nvPicPr>
          <p:cNvPr id="5" name="Picture 4" descr="20130806_Human_Trafficking_002.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45750" y="3394710"/>
            <a:ext cx="3048000" cy="2030730"/>
          </a:xfrm>
          <a:prstGeom prst="rect">
            <a:avLst/>
          </a:prstGeom>
        </p:spPr>
      </p:pic>
    </p:spTree>
    <p:extLst>
      <p:ext uri="{BB962C8B-B14F-4D97-AF65-F5344CB8AC3E}">
        <p14:creationId xmlns:p14="http://schemas.microsoft.com/office/powerpoint/2010/main" val="540391213"/>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020824"/>
            <a:ext cx="8229600" cy="4330576"/>
          </a:xfrm>
        </p:spPr>
        <p:txBody>
          <a:bodyPr>
            <a:normAutofit fontScale="92500" lnSpcReduction="10000"/>
          </a:bodyPr>
          <a:lstStyle/>
          <a:p>
            <a:pPr marL="0" indent="0" algn="ctr">
              <a:buNone/>
            </a:pPr>
            <a:r>
              <a:rPr lang="en-US" sz="2600" b="1" dirty="0" smtClean="0"/>
              <a:t>Sex </a:t>
            </a:r>
            <a:r>
              <a:rPr lang="en-US" sz="2600" b="1" dirty="0"/>
              <a:t>buyers pay sex workers for a form </a:t>
            </a:r>
            <a:r>
              <a:rPr lang="en-US" sz="2600" b="1" dirty="0" smtClean="0"/>
              <a:t>of</a:t>
            </a:r>
          </a:p>
          <a:p>
            <a:pPr marL="0" indent="0" algn="ctr">
              <a:buNone/>
            </a:pPr>
            <a:endParaRPr lang="en-US" sz="2600" dirty="0"/>
          </a:p>
          <a:p>
            <a:pPr marL="0" indent="0" algn="ctr">
              <a:buNone/>
            </a:pPr>
            <a:endParaRPr lang="en-US" dirty="0" smtClean="0"/>
          </a:p>
          <a:p>
            <a:pPr marL="0" indent="0" algn="ctr">
              <a:buNone/>
            </a:pPr>
            <a:endParaRPr lang="en-US" dirty="0"/>
          </a:p>
          <a:p>
            <a:pPr marL="0" indent="0" algn="ctr">
              <a:buNone/>
            </a:pPr>
            <a:endParaRPr lang="en-US" b="1" u="sng" dirty="0" smtClean="0"/>
          </a:p>
          <a:p>
            <a:pPr marL="0" indent="0" algn="ctr">
              <a:buNone/>
            </a:pPr>
            <a:endParaRPr lang="en-US" b="1" u="sng" dirty="0"/>
          </a:p>
          <a:p>
            <a:pPr marL="0" indent="0" algn="ctr">
              <a:buNone/>
            </a:pPr>
            <a:endParaRPr lang="en-US" b="1" u="sng" dirty="0" smtClean="0"/>
          </a:p>
          <a:p>
            <a:pPr marL="0" indent="0" algn="ctr">
              <a:buNone/>
            </a:pPr>
            <a:endParaRPr lang="en-US" b="1" u="sng" dirty="0" smtClean="0"/>
          </a:p>
          <a:p>
            <a:pPr marL="0" indent="0" algn="ctr">
              <a:buNone/>
            </a:pPr>
            <a:endParaRPr lang="en-US" b="1" u="sng" dirty="0"/>
          </a:p>
          <a:p>
            <a:pPr marL="0" indent="0" algn="ctr">
              <a:buNone/>
            </a:pPr>
            <a:endParaRPr lang="en-US" b="1" u="sng" dirty="0" smtClean="0"/>
          </a:p>
          <a:p>
            <a:pPr marL="0" indent="0" algn="ctr">
              <a:buNone/>
            </a:pPr>
            <a:endParaRPr lang="en-US" b="1" u="sng" dirty="0"/>
          </a:p>
          <a:p>
            <a:pPr marL="0" indent="0" algn="ctr">
              <a:buNone/>
            </a:pPr>
            <a:r>
              <a:rPr lang="en-US" sz="3000" b="1" u="sng" dirty="0" smtClean="0"/>
              <a:t> </a:t>
            </a:r>
            <a:r>
              <a:rPr lang="en-US" sz="3000" b="1" u="sng" dirty="0"/>
              <a:t>sexual interaction or intimacy</a:t>
            </a:r>
            <a:r>
              <a:rPr lang="en-US" sz="2600" b="1" u="sng" dirty="0"/>
              <a:t>.</a:t>
            </a:r>
          </a:p>
          <a:p>
            <a:endParaRPr lang="en-US" sz="2600" u="sng" dirty="0"/>
          </a:p>
        </p:txBody>
      </p:sp>
      <p:sp>
        <p:nvSpPr>
          <p:cNvPr id="2" name="Title 1"/>
          <p:cNvSpPr>
            <a:spLocks noGrp="1"/>
          </p:cNvSpPr>
          <p:nvPr>
            <p:ph type="title"/>
          </p:nvPr>
        </p:nvSpPr>
        <p:spPr/>
        <p:txBody>
          <a:bodyPr>
            <a:normAutofit/>
          </a:bodyPr>
          <a:lstStyle/>
          <a:p>
            <a:r>
              <a:rPr lang="en-US" sz="3600" dirty="0" err="1" smtClean="0"/>
              <a:t>SEXx</a:t>
            </a:r>
            <a:r>
              <a:rPr lang="en-US" sz="2800" dirty="0" smtClean="0"/>
              <a:t> Vocab</a:t>
            </a:r>
            <a:endParaRPr lang="en-US" sz="2800" dirty="0"/>
          </a:p>
        </p:txBody>
      </p:sp>
      <p:pic>
        <p:nvPicPr>
          <p:cNvPr id="4" name="Picture 3" descr="embrace-lighter.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97000" y="2648095"/>
            <a:ext cx="6350000" cy="3068165"/>
          </a:xfrm>
          <a:prstGeom prst="rect">
            <a:avLst/>
          </a:prstGeom>
        </p:spPr>
      </p:pic>
    </p:spTree>
    <p:extLst>
      <p:ext uri="{BB962C8B-B14F-4D97-AF65-F5344CB8AC3E}">
        <p14:creationId xmlns:p14="http://schemas.microsoft.com/office/powerpoint/2010/main" val="742072635"/>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3111500" y="1914525"/>
            <a:ext cx="5718754" cy="3510915"/>
          </a:xfrm>
        </p:spPr>
        <p:txBody>
          <a:bodyPr>
            <a:normAutofit fontScale="92500" lnSpcReduction="20000"/>
          </a:bodyPr>
          <a:lstStyle/>
          <a:p>
            <a:pPr marL="0" indent="0">
              <a:buNone/>
            </a:pPr>
            <a:endParaRPr lang="en-US" sz="2400" dirty="0" smtClean="0"/>
          </a:p>
          <a:p>
            <a:pPr marL="0" indent="0">
              <a:buNone/>
            </a:pPr>
            <a:r>
              <a:rPr lang="en-US" sz="2400" dirty="0" smtClean="0"/>
              <a:t>Prostitution </a:t>
            </a:r>
            <a:r>
              <a:rPr lang="en-US" sz="2400" dirty="0"/>
              <a:t>thrived in Medieval times and was generally ignored by the Church, or at worst considered a necessary evil, as scholar and saint, Thomas Aquinas thought</a:t>
            </a:r>
            <a:r>
              <a:rPr lang="en-US" sz="2400" dirty="0" smtClean="0"/>
              <a:t>:</a:t>
            </a:r>
          </a:p>
          <a:p>
            <a:pPr marL="0" indent="0">
              <a:buNone/>
            </a:pPr>
            <a:endParaRPr lang="en-US" sz="2400" b="1" dirty="0"/>
          </a:p>
          <a:p>
            <a:pPr marL="0" indent="0">
              <a:buNone/>
            </a:pPr>
            <a:r>
              <a:rPr lang="en-US" sz="2400" b="1" dirty="0"/>
              <a:t>If prostitution were to be suppressed</a:t>
            </a:r>
            <a:r>
              <a:rPr lang="en-US" sz="2400" b="1" dirty="0" smtClean="0"/>
              <a:t>,</a:t>
            </a:r>
          </a:p>
          <a:p>
            <a:pPr marL="0" indent="0">
              <a:buNone/>
            </a:pPr>
            <a:r>
              <a:rPr lang="en-US" sz="2400" b="1" dirty="0" smtClean="0"/>
              <a:t> </a:t>
            </a:r>
            <a:r>
              <a:rPr lang="en-US" sz="2400" b="1" dirty="0"/>
              <a:t>careless lusts would overthrow society</a:t>
            </a:r>
            <a:r>
              <a:rPr lang="en-US" sz="2400" b="1" dirty="0" smtClean="0"/>
              <a:t>.</a:t>
            </a:r>
          </a:p>
          <a:p>
            <a:pPr marL="0" indent="0">
              <a:buNone/>
            </a:pPr>
            <a:endParaRPr lang="en-US" sz="2400" dirty="0"/>
          </a:p>
          <a:p>
            <a:pPr marL="0" indent="0">
              <a:buNone/>
            </a:pPr>
            <a:r>
              <a:rPr lang="en-US" sz="2600" dirty="0"/>
              <a:t>Most towns had a brothel</a:t>
            </a:r>
            <a:r>
              <a:rPr lang="en-US" sz="2600" dirty="0" smtClean="0"/>
              <a:t>.</a:t>
            </a:r>
          </a:p>
          <a:p>
            <a:pPr marL="0" indent="0">
              <a:buNone/>
            </a:pPr>
            <a:endParaRPr lang="en-US" dirty="0"/>
          </a:p>
        </p:txBody>
      </p:sp>
      <p:sp>
        <p:nvSpPr>
          <p:cNvPr id="5" name="Text Placeholder 4"/>
          <p:cNvSpPr>
            <a:spLocks noGrp="1"/>
          </p:cNvSpPr>
          <p:nvPr>
            <p:ph type="body" sz="half" idx="2"/>
          </p:nvPr>
        </p:nvSpPr>
        <p:spPr>
          <a:xfrm>
            <a:off x="3160974" y="5425440"/>
            <a:ext cx="5669280" cy="548640"/>
          </a:xfrm>
        </p:spPr>
        <p:txBody>
          <a:bodyPr/>
          <a:lstStyle/>
          <a:p>
            <a:r>
              <a:rPr lang="en-US" sz="1200" dirty="0"/>
              <a:t>http://</a:t>
            </a:r>
            <a:r>
              <a:rPr lang="en-US" sz="1200" dirty="0" err="1"/>
              <a:t>dangerousminds.net</a:t>
            </a:r>
            <a:r>
              <a:rPr lang="en-US" sz="1200" dirty="0"/>
              <a:t>/comments/</a:t>
            </a:r>
            <a:r>
              <a:rPr lang="en-US" sz="1200" dirty="0" err="1"/>
              <a:t>a_handy_guide_to_sex_in_the_middle_ages</a:t>
            </a:r>
            <a:endParaRPr lang="en-US" sz="1200" dirty="0"/>
          </a:p>
          <a:p>
            <a:endParaRPr lang="en-US" dirty="0"/>
          </a:p>
        </p:txBody>
      </p:sp>
      <p:sp>
        <p:nvSpPr>
          <p:cNvPr id="4" name="Title 3"/>
          <p:cNvSpPr>
            <a:spLocks noGrp="1"/>
          </p:cNvSpPr>
          <p:nvPr>
            <p:ph type="title"/>
          </p:nvPr>
        </p:nvSpPr>
        <p:spPr>
          <a:xfrm>
            <a:off x="457200" y="273050"/>
            <a:ext cx="6709821" cy="1162050"/>
          </a:xfrm>
        </p:spPr>
        <p:txBody>
          <a:bodyPr>
            <a:noAutofit/>
          </a:bodyPr>
          <a:lstStyle/>
          <a:p>
            <a:r>
              <a:rPr lang="en-US" sz="3600" dirty="0" smtClean="0"/>
              <a:t>prostitution</a:t>
            </a:r>
            <a:r>
              <a:rPr lang="en-US" sz="3600" dirty="0" smtClean="0"/>
              <a:t> </a:t>
            </a:r>
            <a:r>
              <a:rPr lang="en-US" sz="3600" dirty="0" smtClean="0"/>
              <a:t>is not a new </a:t>
            </a:r>
            <a:r>
              <a:rPr lang="en-US" sz="4000" dirty="0" smtClean="0"/>
              <a:t>phenomenon</a:t>
            </a:r>
            <a:endParaRPr lang="en-US" sz="4000" dirty="0"/>
          </a:p>
        </p:txBody>
      </p:sp>
      <p:pic>
        <p:nvPicPr>
          <p:cNvPr id="6" name="Picture 5" descr="stthomas.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 y="1562630"/>
            <a:ext cx="2654300" cy="4563533"/>
          </a:xfrm>
          <a:prstGeom prst="rect">
            <a:avLst/>
          </a:prstGeom>
        </p:spPr>
      </p:pic>
    </p:spTree>
    <p:extLst>
      <p:ext uri="{BB962C8B-B14F-4D97-AF65-F5344CB8AC3E}">
        <p14:creationId xmlns:p14="http://schemas.microsoft.com/office/powerpoint/2010/main" val="3222605764"/>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endParaRPr lang="en-US" dirty="0"/>
          </a:p>
          <a:p>
            <a:r>
              <a:rPr lang="en-US" sz="2800" dirty="0" smtClean="0"/>
              <a:t>Very different from the view of Saint Thomas</a:t>
            </a:r>
          </a:p>
          <a:p>
            <a:endParaRPr lang="en-US" sz="2800" dirty="0" smtClean="0"/>
          </a:p>
          <a:p>
            <a:r>
              <a:rPr lang="en-US" sz="2800" dirty="0" smtClean="0"/>
              <a:t>In </a:t>
            </a:r>
            <a:r>
              <a:rPr lang="en-US" sz="2800" dirty="0"/>
              <a:t>1908 the United States committed to an international agreement for the repression of trade in white women. </a:t>
            </a:r>
            <a:endParaRPr lang="en-US" sz="2800" dirty="0" smtClean="0"/>
          </a:p>
          <a:p>
            <a:endParaRPr lang="en-US" sz="2800" dirty="0"/>
          </a:p>
          <a:p>
            <a:r>
              <a:rPr lang="en-US" sz="2800" dirty="0" smtClean="0"/>
              <a:t>This </a:t>
            </a:r>
            <a:r>
              <a:rPr lang="en-US" sz="2800" dirty="0"/>
              <a:t>was known as the “White-Slave Traffic Act”.</a:t>
            </a:r>
          </a:p>
          <a:p>
            <a:endParaRPr lang="en-US" sz="2400" dirty="0"/>
          </a:p>
        </p:txBody>
      </p:sp>
      <p:sp>
        <p:nvSpPr>
          <p:cNvPr id="2" name="Title 1"/>
          <p:cNvSpPr>
            <a:spLocks noGrp="1"/>
          </p:cNvSpPr>
          <p:nvPr>
            <p:ph type="title"/>
          </p:nvPr>
        </p:nvSpPr>
        <p:spPr/>
        <p:txBody>
          <a:bodyPr>
            <a:normAutofit/>
          </a:bodyPr>
          <a:lstStyle/>
          <a:p>
            <a:r>
              <a:rPr lang="en-US" sz="3600" dirty="0" smtClean="0"/>
              <a:t>SEXX ACTS</a:t>
            </a:r>
            <a:endParaRPr lang="en-US" sz="3600" dirty="0"/>
          </a:p>
        </p:txBody>
      </p:sp>
    </p:spTree>
    <p:extLst>
      <p:ext uri="{BB962C8B-B14F-4D97-AF65-F5344CB8AC3E}">
        <p14:creationId xmlns:p14="http://schemas.microsoft.com/office/powerpoint/2010/main" val="3716681750"/>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endParaRPr lang="en-US" sz="2600" dirty="0"/>
          </a:p>
          <a:p>
            <a:r>
              <a:rPr lang="en-US" sz="2200" b="1" dirty="0" smtClean="0"/>
              <a:t>Passed by </a:t>
            </a:r>
            <a:r>
              <a:rPr lang="en-US" sz="2200" b="1" dirty="0"/>
              <a:t>the Sixty-First Congress on June 25, 1910</a:t>
            </a:r>
            <a:r>
              <a:rPr lang="en-US" sz="2200" b="1" dirty="0" smtClean="0"/>
              <a:t>:</a:t>
            </a:r>
          </a:p>
          <a:p>
            <a:endParaRPr lang="en-US" sz="2200" dirty="0"/>
          </a:p>
          <a:p>
            <a:r>
              <a:rPr lang="en-US" sz="2200" dirty="0"/>
              <a:t>CHAP. 395 — An Act to further regulate interstate commerce and foreign commerce by prohibiting the transportation therein for immoral purposes of women and girls, and for other purposes</a:t>
            </a:r>
            <a:r>
              <a:rPr lang="en-US" sz="2200" dirty="0" smtClean="0"/>
              <a:t>.</a:t>
            </a:r>
          </a:p>
          <a:p>
            <a:endParaRPr lang="en-US" sz="2200" dirty="0"/>
          </a:p>
          <a:p>
            <a:r>
              <a:rPr lang="en-US" sz="2200" dirty="0" smtClean="0"/>
              <a:t>The White-Slave Traffic Act became known as </a:t>
            </a:r>
          </a:p>
          <a:p>
            <a:r>
              <a:rPr lang="en-US" sz="2400" dirty="0" smtClean="0"/>
              <a:t>The Mann Act</a:t>
            </a:r>
            <a:endParaRPr lang="en-US" sz="2400" dirty="0"/>
          </a:p>
          <a:p>
            <a:endParaRPr lang="en-US" dirty="0"/>
          </a:p>
        </p:txBody>
      </p:sp>
      <p:sp>
        <p:nvSpPr>
          <p:cNvPr id="2" name="Title 1"/>
          <p:cNvSpPr>
            <a:spLocks noGrp="1"/>
          </p:cNvSpPr>
          <p:nvPr>
            <p:ph type="title"/>
          </p:nvPr>
        </p:nvSpPr>
        <p:spPr/>
        <p:txBody>
          <a:bodyPr>
            <a:normAutofit/>
          </a:bodyPr>
          <a:lstStyle/>
          <a:p>
            <a:r>
              <a:rPr lang="en-US" sz="3600" dirty="0" smtClean="0"/>
              <a:t>SEXX ACTS</a:t>
            </a:r>
            <a:endParaRPr lang="en-US" sz="3600" dirty="0"/>
          </a:p>
        </p:txBody>
      </p:sp>
    </p:spTree>
    <p:extLst>
      <p:ext uri="{BB962C8B-B14F-4D97-AF65-F5344CB8AC3E}">
        <p14:creationId xmlns:p14="http://schemas.microsoft.com/office/powerpoint/2010/main" val="514011167"/>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55000" lnSpcReduction="20000"/>
          </a:bodyPr>
          <a:lstStyle/>
          <a:p>
            <a:endParaRPr lang="en-US" sz="2600" dirty="0"/>
          </a:p>
          <a:p>
            <a:r>
              <a:rPr lang="en-US" sz="3400" dirty="0"/>
              <a:t>T</a:t>
            </a:r>
            <a:r>
              <a:rPr lang="en-US" sz="3400" dirty="0" smtClean="0"/>
              <a:t>he </a:t>
            </a:r>
            <a:r>
              <a:rPr lang="en-US" sz="3400" dirty="0"/>
              <a:t>Mann Act </a:t>
            </a:r>
            <a:r>
              <a:rPr lang="en-US" sz="3400" dirty="0" smtClean="0"/>
              <a:t>– which never caught any slave traders - has </a:t>
            </a:r>
            <a:r>
              <a:rPr lang="en-US" sz="3400" dirty="0"/>
              <a:t>never been </a:t>
            </a:r>
            <a:r>
              <a:rPr lang="en-US" sz="3400" dirty="0" smtClean="0"/>
              <a:t>repealed.</a:t>
            </a:r>
          </a:p>
          <a:p>
            <a:endParaRPr lang="en-US" sz="3400" dirty="0" smtClean="0"/>
          </a:p>
          <a:p>
            <a:pPr marL="342900" indent="-342900">
              <a:buFont typeface="Arial"/>
              <a:buChar char="•"/>
            </a:pPr>
            <a:r>
              <a:rPr lang="en-US" sz="3400" dirty="0" smtClean="0"/>
              <a:t>In </a:t>
            </a:r>
            <a:r>
              <a:rPr lang="en-US" sz="3400" dirty="0"/>
              <a:t>1978, Congress updated the definition of "transportation" in the act, and added protection for minors of either sex </a:t>
            </a:r>
            <a:r>
              <a:rPr lang="en-US" sz="3400" dirty="0" smtClean="0"/>
              <a:t>against</a:t>
            </a:r>
          </a:p>
          <a:p>
            <a:r>
              <a:rPr lang="en-US" sz="3400" dirty="0" smtClean="0"/>
              <a:t>commercial </a:t>
            </a:r>
            <a:r>
              <a:rPr lang="en-US" sz="3400" dirty="0"/>
              <a:t>sexual exploitation</a:t>
            </a:r>
            <a:r>
              <a:rPr lang="en-US" sz="3400" dirty="0" smtClean="0"/>
              <a:t>.</a:t>
            </a:r>
          </a:p>
          <a:p>
            <a:pPr marL="342900" indent="-342900">
              <a:buFont typeface="Arial"/>
              <a:buChar char="•"/>
            </a:pPr>
            <a:endParaRPr lang="en-US" sz="3400" dirty="0" smtClean="0"/>
          </a:p>
          <a:p>
            <a:pPr marL="342900" indent="-342900">
              <a:buFont typeface="Arial"/>
              <a:buChar char="•"/>
            </a:pPr>
            <a:r>
              <a:rPr lang="en-US" sz="3400" dirty="0" smtClean="0"/>
              <a:t> </a:t>
            </a:r>
            <a:r>
              <a:rPr lang="en-US" sz="3400" dirty="0"/>
              <a:t>A 1986 amendment further protected minors and added protection for adult males, and replaced "debauchery" and "any other immoral purpose" with "any sexual activity for which any person can be charged with a criminal offense</a:t>
            </a:r>
            <a:r>
              <a:rPr lang="en-US" sz="3400" dirty="0" smtClean="0"/>
              <a:t>.”</a:t>
            </a:r>
          </a:p>
          <a:p>
            <a:pPr marL="342900" indent="-342900">
              <a:buFont typeface="Arial"/>
              <a:buChar char="•"/>
            </a:pPr>
            <a:endParaRPr lang="en-US" sz="3400" dirty="0"/>
          </a:p>
          <a:p>
            <a:r>
              <a:rPr lang="en-US" sz="3400" dirty="0"/>
              <a:t> </a:t>
            </a:r>
          </a:p>
          <a:p>
            <a:r>
              <a:rPr lang="en-US" sz="3400" dirty="0"/>
              <a:t> </a:t>
            </a:r>
          </a:p>
          <a:p>
            <a:r>
              <a:rPr lang="en-US" sz="2200" u="sng" dirty="0">
                <a:hlinkClick r:id="rId2"/>
              </a:rPr>
              <a:t>http://www.pbs.org/unforgivableblackness/knockout/mann.html</a:t>
            </a:r>
            <a:endParaRPr lang="en-US" sz="2200" dirty="0"/>
          </a:p>
          <a:p>
            <a:endParaRPr lang="en-US" sz="3400" dirty="0"/>
          </a:p>
        </p:txBody>
      </p:sp>
      <p:sp>
        <p:nvSpPr>
          <p:cNvPr id="2" name="Title 1"/>
          <p:cNvSpPr>
            <a:spLocks noGrp="1"/>
          </p:cNvSpPr>
          <p:nvPr>
            <p:ph type="title"/>
          </p:nvPr>
        </p:nvSpPr>
        <p:spPr/>
        <p:txBody>
          <a:bodyPr>
            <a:normAutofit/>
          </a:bodyPr>
          <a:lstStyle/>
          <a:p>
            <a:r>
              <a:rPr lang="en-US" sz="3600" dirty="0" smtClean="0"/>
              <a:t>SEXX ACTs</a:t>
            </a:r>
            <a:endParaRPr lang="en-US" sz="3600" dirty="0"/>
          </a:p>
        </p:txBody>
      </p:sp>
    </p:spTree>
    <p:extLst>
      <p:ext uri="{BB962C8B-B14F-4D97-AF65-F5344CB8AC3E}">
        <p14:creationId xmlns:p14="http://schemas.microsoft.com/office/powerpoint/2010/main" val="2589122849"/>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70000" lnSpcReduction="20000"/>
          </a:bodyPr>
          <a:lstStyle/>
          <a:p>
            <a:endParaRPr lang="en-US" dirty="0"/>
          </a:p>
          <a:p>
            <a:r>
              <a:rPr lang="en-US" sz="2600" b="1" dirty="0"/>
              <a:t>Here we are in 2015 with a new set of trafficking laws </a:t>
            </a:r>
            <a:r>
              <a:rPr lang="en-US" sz="2600" b="1" dirty="0" smtClean="0"/>
              <a:t>intact:</a:t>
            </a:r>
          </a:p>
          <a:p>
            <a:endParaRPr lang="en-US" sz="2600" b="1" dirty="0" smtClean="0"/>
          </a:p>
          <a:p>
            <a:endParaRPr lang="en-US" sz="2600" b="1" dirty="0"/>
          </a:p>
          <a:p>
            <a:pPr marL="342900" indent="-342900" algn="l">
              <a:buFont typeface="Arial"/>
              <a:buChar char="•"/>
            </a:pPr>
            <a:r>
              <a:rPr lang="en-US" sz="2600" dirty="0" smtClean="0"/>
              <a:t>        Since </a:t>
            </a:r>
            <a:r>
              <a:rPr lang="en-US" sz="2600" dirty="0"/>
              <a:t>2000 the Trafficking Victims Protection Act (TVPA) has </a:t>
            </a:r>
            <a:r>
              <a:rPr lang="en-US" sz="2600" dirty="0" smtClean="0"/>
              <a:t>been</a:t>
            </a:r>
          </a:p>
          <a:p>
            <a:pPr algn="l"/>
            <a:r>
              <a:rPr lang="en-US" sz="2600" dirty="0" smtClean="0"/>
              <a:t>             enhanced </a:t>
            </a:r>
            <a:r>
              <a:rPr lang="en-US" sz="2600" dirty="0"/>
              <a:t>and enforced as the Trafficking Victims Reauthorization Act </a:t>
            </a:r>
            <a:endParaRPr lang="en-US" sz="2600" dirty="0" smtClean="0"/>
          </a:p>
          <a:p>
            <a:pPr algn="l"/>
            <a:r>
              <a:rPr lang="en-US" sz="2600" dirty="0"/>
              <a:t> </a:t>
            </a:r>
            <a:r>
              <a:rPr lang="en-US" sz="2600" dirty="0" smtClean="0"/>
              <a:t>                                           2003</a:t>
            </a:r>
            <a:r>
              <a:rPr lang="en-US" sz="2600" dirty="0"/>
              <a:t>, 2005, 2008 and 2013</a:t>
            </a:r>
            <a:r>
              <a:rPr lang="en-US" sz="2600" dirty="0" smtClean="0"/>
              <a:t>.</a:t>
            </a:r>
          </a:p>
          <a:p>
            <a:pPr algn="l"/>
            <a:endParaRPr lang="en-US" sz="2600" dirty="0"/>
          </a:p>
          <a:p>
            <a:pPr marL="342900" indent="-342900">
              <a:buFont typeface="Arial"/>
              <a:buChar char="•"/>
            </a:pPr>
            <a:r>
              <a:rPr lang="en-US" sz="2600" dirty="0"/>
              <a:t>Since 1994 the Violence Against Women Act (VAWA) has been addressing controversial global issues, expanding as the Violence Against Women Reauthorization Act </a:t>
            </a:r>
            <a:r>
              <a:rPr lang="en-US" sz="2600" dirty="0" smtClean="0"/>
              <a:t> 2000</a:t>
            </a:r>
            <a:r>
              <a:rPr lang="en-US" sz="2600" dirty="0"/>
              <a:t>, 2005, 2012, and 2013.  </a:t>
            </a:r>
          </a:p>
          <a:p>
            <a:endParaRPr lang="en-US" sz="2600" dirty="0"/>
          </a:p>
          <a:p>
            <a:pPr algn="l"/>
            <a:endParaRPr lang="en-US" sz="2600" dirty="0"/>
          </a:p>
          <a:p>
            <a:r>
              <a:rPr lang="en-US" sz="2600" dirty="0" smtClean="0"/>
              <a:t>  </a:t>
            </a:r>
            <a:endParaRPr lang="en-US" sz="2600" dirty="0"/>
          </a:p>
        </p:txBody>
      </p:sp>
      <p:sp>
        <p:nvSpPr>
          <p:cNvPr id="2" name="Title 1"/>
          <p:cNvSpPr>
            <a:spLocks noGrp="1"/>
          </p:cNvSpPr>
          <p:nvPr>
            <p:ph type="title"/>
          </p:nvPr>
        </p:nvSpPr>
        <p:spPr/>
        <p:txBody>
          <a:bodyPr>
            <a:normAutofit fontScale="90000"/>
          </a:bodyPr>
          <a:lstStyle/>
          <a:p>
            <a:r>
              <a:rPr lang="en-US" sz="3600" dirty="0" smtClean="0"/>
              <a:t>More </a:t>
            </a:r>
            <a:r>
              <a:rPr lang="en-US" sz="3600" dirty="0" err="1" smtClean="0"/>
              <a:t>Sexx</a:t>
            </a:r>
            <a:r>
              <a:rPr lang="en-US" sz="3600" dirty="0" smtClean="0"/>
              <a:t> acts</a:t>
            </a:r>
            <a:endParaRPr lang="en-US" sz="3600" dirty="0"/>
          </a:p>
        </p:txBody>
      </p:sp>
    </p:spTree>
    <p:extLst>
      <p:ext uri="{BB962C8B-B14F-4D97-AF65-F5344CB8AC3E}">
        <p14:creationId xmlns:p14="http://schemas.microsoft.com/office/powerpoint/2010/main" val="4171280487"/>
      </p:ext>
    </p:extLst>
  </p:cSld>
  <p:clrMapOvr>
    <a:masterClrMapping/>
  </p:clrMapOvr>
  <mc:AlternateContent xmlns:mc="http://schemas.openxmlformats.org/markup-compatibility/2006" xmlns:p14="http://schemas.microsoft.com/office/powerpoint/2010/main">
    <mc:Choice Requires="p14">
      <p:transition spd="slow" p14:dur="800" advClick="0" advTm="210">
        <p:circle/>
      </p:transition>
    </mc:Choice>
    <mc:Fallback xmlns="">
      <p:transition xmlns:p14="http://schemas.microsoft.com/office/powerpoint/2010/main" spd="slow" advClick="0" advTm="210">
        <p:circl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Black Tie.thmx</Template>
  <TotalTime>781</TotalTime>
  <Words>1177</Words>
  <Application>Microsoft Macintosh PowerPoint</Application>
  <PresentationFormat>On-screen Show (4:3)</PresentationFormat>
  <Paragraphs>193</Paragraphs>
  <Slides>20</Slides>
  <Notes>11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BlackTie</vt:lpstr>
      <vt:lpstr>  Romancing Erotic Labor - Logistics</vt:lpstr>
      <vt:lpstr>SEXX Talk</vt:lpstr>
      <vt:lpstr>SEXx Vocab</vt:lpstr>
      <vt:lpstr>SEXx Vocab</vt:lpstr>
      <vt:lpstr>prostitution is not a new phenomenon</vt:lpstr>
      <vt:lpstr>SEXX ACTS</vt:lpstr>
      <vt:lpstr>SEXX ACTS</vt:lpstr>
      <vt:lpstr>SEXX ACTs</vt:lpstr>
      <vt:lpstr>More Sexx acts</vt:lpstr>
      <vt:lpstr>More Sexx acts</vt:lpstr>
      <vt:lpstr>Wait, What?</vt:lpstr>
      <vt:lpstr>Wait! What?</vt:lpstr>
      <vt:lpstr>Wait! What?</vt:lpstr>
      <vt:lpstr>SECRET SEXX TALK</vt:lpstr>
      <vt:lpstr>Secret sexx talk</vt:lpstr>
      <vt:lpstr>Sexx talk</vt:lpstr>
      <vt:lpstr>Sexx talk</vt:lpstr>
      <vt:lpstr>Shared sexx talk</vt:lpstr>
      <vt:lpstr>Shared sexx talk</vt:lpstr>
      <vt:lpstr>SEXX RIGHTS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ROMANCE of EROTIC LABOR</dc:title>
  <dc:creator>M</dc:creator>
  <cp:lastModifiedBy>M</cp:lastModifiedBy>
  <cp:revision>102</cp:revision>
  <dcterms:created xsi:type="dcterms:W3CDTF">2015-03-30T00:27:34Z</dcterms:created>
  <dcterms:modified xsi:type="dcterms:W3CDTF">2015-05-04T16:52:50Z</dcterms:modified>
</cp:coreProperties>
</file>